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4"/>
  </p:notesMasterIdLst>
  <p:sldIdLst>
    <p:sldId id="256" r:id="rId2"/>
    <p:sldId id="257" r:id="rId3"/>
    <p:sldId id="258" r:id="rId4"/>
    <p:sldId id="259" r:id="rId5"/>
    <p:sldId id="269" r:id="rId6"/>
    <p:sldId id="267" r:id="rId7"/>
    <p:sldId id="268" r:id="rId8"/>
    <p:sldId id="263" r:id="rId9"/>
    <p:sldId id="271" r:id="rId10"/>
    <p:sldId id="270" r:id="rId11"/>
    <p:sldId id="264" r:id="rId12"/>
    <p:sldId id="265" r:id="rId1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 xmlns:p15="http://schemas.microsoft.com/office/powerpoint/2012/main" xmlns:go="http://customooxmlschemas.google.com/" roundtripDataSignature="AMtx7mgwQqW6HzG3UQDqQQfeFuH1zvad2g==" r:id="rId17"/>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ily project" initials="" lastIdx="4" clrIdx="0"/>
  <p:cmAuthor id="1" name="kentro panormou" initials=""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642" autoAdjust="0"/>
  </p:normalViewPr>
  <p:slideViewPr>
    <p:cSldViewPr snapToGrid="0">
      <p:cViewPr varScale="1">
        <p:scale>
          <a:sx n="64" d="100"/>
          <a:sy n="64" d="100"/>
        </p:scale>
        <p:origin x="156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customschemas.google.com/relationships/presentationmetadata" Target="metadata"/><Relationship Id="rId2" Type="http://schemas.openxmlformats.org/officeDocument/2006/relationships/slide" Target="slides/slide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9825182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Welcome to another course of elily project!</a:t>
            </a:r>
            <a:endParaRPr/>
          </a:p>
          <a:p>
            <a:pPr marL="0" lvl="0" indent="0" algn="l" rtl="0">
              <a:spcBef>
                <a:spcPts val="0"/>
              </a:spcBef>
              <a:spcAft>
                <a:spcPts val="0"/>
              </a:spcAft>
              <a:buNone/>
            </a:pPr>
            <a:r>
              <a:rPr lang="en-US"/>
              <a:t>Our unit will cover the identification of an emergency situation and how to deal with it by following steps…</a:t>
            </a: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extLst>
      <p:ext uri="{BB962C8B-B14F-4D97-AF65-F5344CB8AC3E}">
        <p14:creationId xmlns:p14="http://schemas.microsoft.com/office/powerpoint/2010/main" val="1176212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As we have said before, it is really important to stay calm and try to control your panic. </a:t>
            </a:r>
            <a:endParaRPr dirty="0"/>
          </a:p>
          <a:p>
            <a:pPr marL="0" lvl="0" indent="0" algn="l" rtl="0">
              <a:spcBef>
                <a:spcPts val="0"/>
              </a:spcBef>
              <a:spcAft>
                <a:spcPts val="0"/>
              </a:spcAft>
              <a:buNone/>
            </a:pPr>
            <a:r>
              <a:rPr lang="en-US" dirty="0"/>
              <a:t>For this reason, we will show you a very efficient way to control your stress and to regain your calm. This could be helpful not only in emergency conditions but also every time a carer feels anxious, frustrated or angry!</a:t>
            </a:r>
            <a:endParaRPr dirty="0"/>
          </a:p>
          <a:p>
            <a:pPr marL="0" lvl="0" indent="0" algn="l" rtl="0">
              <a:spcBef>
                <a:spcPts val="0"/>
              </a:spcBef>
              <a:spcAft>
                <a:spcPts val="0"/>
              </a:spcAft>
              <a:buNone/>
            </a:pPr>
            <a:r>
              <a:rPr lang="en-US" dirty="0"/>
              <a:t>This technique is called diaphragmatic breathing and it can help you not only in emergency situations but also in your everyday life with the patient or other members of your family.</a:t>
            </a:r>
            <a:endParaRPr dirty="0"/>
          </a:p>
          <a:p>
            <a:pPr marL="0" lvl="0" indent="0" algn="l" rtl="0">
              <a:spcBef>
                <a:spcPts val="0"/>
              </a:spcBef>
              <a:spcAft>
                <a:spcPts val="0"/>
              </a:spcAft>
              <a:buNone/>
            </a:pPr>
            <a:r>
              <a:rPr lang="en-US" dirty="0"/>
              <a:t>The technique is simple:</a:t>
            </a:r>
            <a:endParaRPr dirty="0"/>
          </a:p>
          <a:p>
            <a:pPr marL="0" lvl="0" indent="0" algn="l" rtl="0">
              <a:spcBef>
                <a:spcPts val="0"/>
              </a:spcBef>
              <a:spcAft>
                <a:spcPts val="0"/>
              </a:spcAft>
              <a:buClr>
                <a:schemeClr val="dk1"/>
              </a:buClr>
              <a:buSzPts val="1200"/>
              <a:buFont typeface="Noto Sans Symbols"/>
              <a:buNone/>
            </a:pPr>
            <a:r>
              <a:rPr lang="en-US" sz="1200" dirty="0"/>
              <a:t>Sit down as comfortably as possible and close your eyes.</a:t>
            </a:r>
            <a:endParaRPr sz="400" dirty="0"/>
          </a:p>
          <a:p>
            <a:pPr marL="0" lvl="0" indent="0" algn="l" rtl="0">
              <a:spcBef>
                <a:spcPts val="0"/>
              </a:spcBef>
              <a:spcAft>
                <a:spcPts val="0"/>
              </a:spcAft>
              <a:buClr>
                <a:schemeClr val="dk1"/>
              </a:buClr>
              <a:buSzPts val="1200"/>
              <a:buFont typeface="Noto Sans Symbols"/>
              <a:buNone/>
            </a:pPr>
            <a:r>
              <a:rPr lang="en-US" sz="1200" dirty="0"/>
              <a:t>Put your hand palm over your stomach, just above your belly button, in such a way that you can understand the diaphragm that goes up and down in every inhalation and exhalation</a:t>
            </a:r>
            <a:endParaRPr sz="400" dirty="0"/>
          </a:p>
          <a:p>
            <a:pPr marL="0" lvl="0" indent="0" algn="l" rtl="0">
              <a:spcBef>
                <a:spcPts val="0"/>
              </a:spcBef>
              <a:spcAft>
                <a:spcPts val="0"/>
              </a:spcAft>
              <a:buClr>
                <a:schemeClr val="dk1"/>
              </a:buClr>
              <a:buSzPts val="1200"/>
              <a:buFont typeface="Noto Sans Symbols"/>
              <a:buNone/>
            </a:pPr>
            <a:r>
              <a:rPr lang="en-US" sz="1200" dirty="0"/>
              <a:t>Inspire air from the nose, deeply and slowly, by inflating your belly outward (can count slowly up to 4 on inhalation)</a:t>
            </a:r>
            <a:endParaRPr sz="400" dirty="0"/>
          </a:p>
          <a:p>
            <a:pPr marL="0" lvl="0" indent="0" algn="l" rtl="0">
              <a:spcBef>
                <a:spcPts val="0"/>
              </a:spcBef>
              <a:spcAft>
                <a:spcPts val="0"/>
              </a:spcAft>
              <a:buClr>
                <a:schemeClr val="dk1"/>
              </a:buClr>
              <a:buSzPts val="1200"/>
              <a:buFont typeface="Noto Sans Symbols"/>
              <a:buNone/>
            </a:pPr>
            <a:r>
              <a:rPr lang="en-US" sz="1200" dirty="0"/>
              <a:t>Hold the air briefly (can count slowly up to 2)</a:t>
            </a:r>
            <a:endParaRPr sz="400" dirty="0"/>
          </a:p>
          <a:p>
            <a:pPr marL="0" lvl="0" indent="0" algn="l" rtl="0">
              <a:spcBef>
                <a:spcPts val="0"/>
              </a:spcBef>
              <a:spcAft>
                <a:spcPts val="0"/>
              </a:spcAft>
              <a:buClr>
                <a:schemeClr val="dk1"/>
              </a:buClr>
              <a:buSzPts val="1200"/>
              <a:buFont typeface="Noto Sans Symbols"/>
              <a:buNone/>
            </a:pPr>
            <a:r>
              <a:rPr lang="en-US" sz="1200" dirty="0"/>
              <a:t>Now expire slowly from the mouth all the inhaled air (count slowly up to 6)</a:t>
            </a:r>
            <a:endParaRPr sz="400" dirty="0"/>
          </a:p>
          <a:p>
            <a:pPr marL="0" lvl="0" indent="0" algn="l" rtl="0">
              <a:spcBef>
                <a:spcPts val="0"/>
              </a:spcBef>
              <a:spcAft>
                <a:spcPts val="0"/>
              </a:spcAft>
              <a:buClr>
                <a:schemeClr val="dk1"/>
              </a:buClr>
              <a:buSzPts val="1200"/>
              <a:buFont typeface="Noto Sans Symbols"/>
              <a:buNone/>
            </a:pPr>
            <a:r>
              <a:rPr lang="en-US" sz="1200" dirty="0"/>
              <a:t>Repeat all the previous steps 5 times.</a:t>
            </a:r>
            <a:endParaRPr dirty="0"/>
          </a:p>
          <a:p>
            <a:pPr marL="0" lvl="0" indent="0" algn="l" rtl="0">
              <a:spcBef>
                <a:spcPts val="0"/>
              </a:spcBef>
              <a:spcAft>
                <a:spcPts val="0"/>
              </a:spcAft>
              <a:buClr>
                <a:schemeClr val="dk1"/>
              </a:buClr>
              <a:buSzPts val="1200"/>
              <a:buFont typeface="Noto Sans Symbols"/>
              <a:buNone/>
            </a:pPr>
            <a:r>
              <a:rPr lang="en-US" sz="1200" dirty="0"/>
              <a:t>After the 5 repetitions, relax for a minute and try slowly to come back to what you are doing.</a:t>
            </a:r>
            <a:endParaRPr dirty="0"/>
          </a:p>
          <a:p>
            <a:pPr marL="0" lvl="0" indent="0" algn="l" rtl="0">
              <a:spcBef>
                <a:spcPts val="0"/>
              </a:spcBef>
              <a:spcAft>
                <a:spcPts val="0"/>
              </a:spcAft>
              <a:buClr>
                <a:schemeClr val="dk1"/>
              </a:buClr>
              <a:buSzPts val="1200"/>
              <a:buFont typeface="Noto Sans Symbols"/>
              <a:buNone/>
            </a:pPr>
            <a:r>
              <a:rPr lang="en-US" sz="1200" dirty="0"/>
              <a:t>It is useful to do this breathing technique twice per day.</a:t>
            </a:r>
            <a:endParaRPr dirty="0"/>
          </a:p>
          <a:p>
            <a:pPr marL="0" lvl="0" indent="0" algn="l" rtl="0">
              <a:spcBef>
                <a:spcPts val="0"/>
              </a:spcBef>
              <a:spcAft>
                <a:spcPts val="0"/>
              </a:spcAft>
              <a:buClr>
                <a:schemeClr val="dk1"/>
              </a:buClr>
              <a:buSzPts val="1200"/>
              <a:buFont typeface="Noto Sans Symbols"/>
              <a:buNone/>
            </a:pPr>
            <a:r>
              <a:rPr lang="en-US" sz="1200" dirty="0"/>
              <a:t>You can also do diaphragmatic breathing when you are lying down</a:t>
            </a:r>
            <a:endParaRPr sz="1200" dirty="0"/>
          </a:p>
          <a:p>
            <a:pPr marL="0" lvl="0" indent="0" algn="l" rtl="0">
              <a:spcBef>
                <a:spcPts val="0"/>
              </a:spcBef>
              <a:spcAft>
                <a:spcPts val="0"/>
              </a:spcAft>
              <a:buNone/>
            </a:pPr>
            <a:endParaRPr dirty="0"/>
          </a:p>
        </p:txBody>
      </p:sp>
      <p:sp>
        <p:nvSpPr>
          <p:cNvPr id="135" name="Google Shape;13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extLst>
      <p:ext uri="{BB962C8B-B14F-4D97-AF65-F5344CB8AC3E}">
        <p14:creationId xmlns:p14="http://schemas.microsoft.com/office/powerpoint/2010/main" val="11833258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 name="Google Shape;14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Now that you have understood the method, let’s watch it on a video…</a:t>
            </a:r>
            <a:endParaRPr/>
          </a:p>
        </p:txBody>
      </p:sp>
      <p:sp>
        <p:nvSpPr>
          <p:cNvPr id="142" name="Google Shape;14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extLst>
      <p:ext uri="{BB962C8B-B14F-4D97-AF65-F5344CB8AC3E}">
        <p14:creationId xmlns:p14="http://schemas.microsoft.com/office/powerpoint/2010/main" val="151013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 name="Google Shape;148;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12523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Before starting with this topic, I would like to ask you some questions concerning emergency situations….</a:t>
            </a:r>
            <a:endParaRPr dirty="0"/>
          </a:p>
          <a:p>
            <a:pPr marL="0" lvl="0" indent="0" algn="l" rtl="0">
              <a:spcBef>
                <a:spcPts val="0"/>
              </a:spcBef>
              <a:spcAft>
                <a:spcPts val="0"/>
              </a:spcAft>
              <a:buClr>
                <a:schemeClr val="dk1"/>
              </a:buClr>
              <a:buSzPts val="1200"/>
              <a:buFont typeface="Noto Sans Symbols"/>
              <a:buNone/>
            </a:pPr>
            <a:r>
              <a:rPr lang="en-US" sz="1200" dirty="0"/>
              <a:t>What do you consider as an emergency situation?</a:t>
            </a:r>
            <a:endParaRPr dirty="0"/>
          </a:p>
          <a:p>
            <a:pPr marL="0" lvl="0" indent="0" algn="l" rtl="0">
              <a:spcBef>
                <a:spcPts val="0"/>
              </a:spcBef>
              <a:spcAft>
                <a:spcPts val="0"/>
              </a:spcAft>
              <a:buClr>
                <a:schemeClr val="dk1"/>
              </a:buClr>
              <a:buSzPts val="1200"/>
              <a:buFont typeface="Noto Sans Symbols"/>
              <a:buNone/>
            </a:pPr>
            <a:r>
              <a:rPr lang="en-US" sz="1200" dirty="0"/>
              <a:t>Have you ever dealt with an emergency situation?</a:t>
            </a:r>
            <a:endParaRPr dirty="0"/>
          </a:p>
          <a:p>
            <a:pPr marL="0" lvl="0" indent="0" algn="l" rtl="0">
              <a:spcBef>
                <a:spcPts val="0"/>
              </a:spcBef>
              <a:spcAft>
                <a:spcPts val="0"/>
              </a:spcAft>
              <a:buClr>
                <a:schemeClr val="dk1"/>
              </a:buClr>
              <a:buSzPts val="1200"/>
              <a:buFont typeface="Noto Sans Symbols"/>
              <a:buNone/>
            </a:pPr>
            <a:r>
              <a:rPr lang="en-US" sz="1200" dirty="0"/>
              <a:t>How did you react?</a:t>
            </a:r>
            <a:endParaRPr dirty="0"/>
          </a:p>
          <a:p>
            <a:pPr marL="0" lvl="0" indent="0" algn="l" rtl="0">
              <a:spcBef>
                <a:spcPts val="0"/>
              </a:spcBef>
              <a:spcAft>
                <a:spcPts val="0"/>
              </a:spcAft>
              <a:buClr>
                <a:schemeClr val="dk1"/>
              </a:buClr>
              <a:buSzPts val="1200"/>
              <a:buFont typeface="Noto Sans Symbols"/>
              <a:buNone/>
            </a:pPr>
            <a:r>
              <a:rPr lang="en-US" sz="1200" dirty="0"/>
              <a:t>What is the feeling you have from your experience? Would you have done something different compared to what you did? Would you change an action/reaction?</a:t>
            </a:r>
            <a:endParaRPr dirty="0"/>
          </a:p>
          <a:p>
            <a:pPr marL="0" lvl="0" indent="0" algn="l" rtl="0">
              <a:spcBef>
                <a:spcPts val="0"/>
              </a:spcBef>
              <a:spcAft>
                <a:spcPts val="0"/>
              </a:spcAft>
              <a:buClr>
                <a:schemeClr val="dk1"/>
              </a:buClr>
              <a:buSzPts val="1200"/>
              <a:buFont typeface="Noto Sans Symbols"/>
              <a:buNone/>
            </a:pPr>
            <a:r>
              <a:rPr lang="en-US" sz="1200" dirty="0"/>
              <a:t>Did you have any feedback from your patient concerning his feelings or thoughts of dealing with the situation?</a:t>
            </a:r>
            <a:endParaRPr sz="1200" dirty="0"/>
          </a:p>
          <a:p>
            <a:pPr marL="0" lvl="0" indent="0" algn="l" rtl="0">
              <a:spcBef>
                <a:spcPts val="0"/>
              </a:spcBef>
              <a:spcAft>
                <a:spcPts val="0"/>
              </a:spcAft>
              <a:buNone/>
            </a:pPr>
            <a:endParaRPr dirty="0"/>
          </a:p>
        </p:txBody>
      </p:sp>
      <p:sp>
        <p:nvSpPr>
          <p:cNvPr id="93" name="Google Shape;93;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extLst>
      <p:ext uri="{BB962C8B-B14F-4D97-AF65-F5344CB8AC3E}">
        <p14:creationId xmlns:p14="http://schemas.microsoft.com/office/powerpoint/2010/main" val="4747443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dirty="0">
                <a:solidFill>
                  <a:schemeClr val="dk1"/>
                </a:solidFill>
                <a:latin typeface="Calibri"/>
                <a:ea typeface="Calibri"/>
                <a:cs typeface="Calibri"/>
                <a:sym typeface="Calibri"/>
              </a:rPr>
              <a:t>Let’s begin with what should be considered as an emergency. This is not easy to define when you are dealing with people that cannot express clearly their situation. An emergency situation is unexpected and often life threatening, which requires an immediate action. This means that we could define the following emergency situations:</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Bleeding 🡺 a bleeding could be after an injury (for example after a fall) or even a bleeding in urines that the carer has noticed. The problem with bleeding is that it alerts you that there might be a more serious situation happening internally.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Heart attack 🡺 a heart attack often comes with chest pain and the feeling that pain is travelling to the whole body. Also breathing difficulties and a shortness of breath could indicate a heart attack. A feeling of a generalized anxiety (like a panic attack) combined with sweating could also be signs.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Stroke 🡺 provokes often problems in speech and in movement, so it is essential to examine if the person can talk properly and if they can move their arms up and keep them there.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Breathing difficulties 🡺 as mentioned before, difficulties in breathing could indicate a heart attack but also other emergencies, such as an allergic reaction or a poisoning.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Epileptic seizures 🡺easy to identify as the person is losing consciousness, falls down and starts convulsing.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Severe pain 🡺 a sudden and severe pain could indicate an emergency situation.</a:t>
            </a:r>
            <a:endParaRPr sz="1200" dirty="0">
              <a:solidFill>
                <a:schemeClr val="dk1"/>
              </a:solidFill>
              <a:latin typeface="Calibri"/>
              <a:ea typeface="Calibri"/>
              <a:cs typeface="Calibri"/>
              <a:sym typeface="Calibri"/>
            </a:endParaRPr>
          </a:p>
        </p:txBody>
      </p:sp>
      <p:sp>
        <p:nvSpPr>
          <p:cNvPr id="100" name="Google Shape;100;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extLst>
      <p:ext uri="{BB962C8B-B14F-4D97-AF65-F5344CB8AC3E}">
        <p14:creationId xmlns:p14="http://schemas.microsoft.com/office/powerpoint/2010/main" val="1224757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dirty="0">
                <a:solidFill>
                  <a:schemeClr val="dk1"/>
                </a:solidFill>
                <a:latin typeface="Calibri"/>
                <a:ea typeface="Calibri"/>
                <a:cs typeface="Calibri"/>
                <a:sym typeface="Calibri"/>
              </a:rPr>
              <a:t>If the person under your care experience one of the previous situations, you should call for professional help right away and stay with him until help is there. This might sound obvious now but when dealing with an unexpected and stressful situation often the panic takes over and it is difficult to provide help.</a:t>
            </a:r>
            <a:endParaRPr sz="12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US" sz="1200" dirty="0">
                <a:solidFill>
                  <a:schemeClr val="dk1"/>
                </a:solidFill>
                <a:latin typeface="Calibri"/>
                <a:ea typeface="Calibri"/>
                <a:cs typeface="Calibri"/>
                <a:sym typeface="Calibri"/>
              </a:rPr>
              <a:t>After defining what an emergency is, it is essential to know what you should do in case of an emergency, as it is a stressful situation which could create panic and panic is not a good advisor. When you give care to people with medical problems, emergencies could occur and this is the reason why </a:t>
            </a:r>
            <a:r>
              <a:rPr lang="en-US" sz="1200" dirty="0" err="1">
                <a:solidFill>
                  <a:schemeClr val="dk1"/>
                </a:solidFill>
                <a:latin typeface="Calibri"/>
                <a:ea typeface="Calibri"/>
                <a:cs typeface="Calibri"/>
                <a:sym typeface="Calibri"/>
              </a:rPr>
              <a:t>carers</a:t>
            </a:r>
            <a:r>
              <a:rPr lang="en-US" sz="1200" dirty="0">
                <a:solidFill>
                  <a:schemeClr val="dk1"/>
                </a:solidFill>
                <a:latin typeface="Calibri"/>
                <a:ea typeface="Calibri"/>
                <a:cs typeface="Calibri"/>
                <a:sym typeface="Calibri"/>
              </a:rPr>
              <a:t> should be trained to identify and deal efficiently with them.</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1</a:t>
            </a:r>
            <a:r>
              <a:rPr lang="en-US" sz="1200" baseline="30000" dirty="0">
                <a:solidFill>
                  <a:schemeClr val="dk1"/>
                </a:solidFill>
                <a:latin typeface="Calibri"/>
                <a:ea typeface="Calibri"/>
                <a:cs typeface="Calibri"/>
                <a:sym typeface="Calibri"/>
              </a:rPr>
              <a:t>st</a:t>
            </a:r>
            <a:r>
              <a:rPr lang="en-US" sz="1200" dirty="0">
                <a:solidFill>
                  <a:schemeClr val="dk1"/>
                </a:solidFill>
                <a:latin typeface="Calibri"/>
                <a:ea typeface="Calibri"/>
                <a:cs typeface="Calibri"/>
                <a:sym typeface="Calibri"/>
              </a:rPr>
              <a:t> STEP: Be prepared</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Better safe than sorry! Start by placing the emergency phone numbers close to the phone and by gathering all necessary medical documents in a drawer near the door so you can have a quick access when this is necessary. Also, another idea is to have a small bag always prepared in a closet in which you will have the necessary clothes and necessary things for a hospitalization including all medical documents. Maybe it is also a good idea to write down even your address and your phone number as in times of great stress, people tend to block.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2</a:t>
            </a:r>
            <a:r>
              <a:rPr lang="en-US" sz="1200" baseline="30000" dirty="0">
                <a:solidFill>
                  <a:schemeClr val="dk1"/>
                </a:solidFill>
                <a:latin typeface="Calibri"/>
                <a:ea typeface="Calibri"/>
                <a:cs typeface="Calibri"/>
                <a:sym typeface="Calibri"/>
              </a:rPr>
              <a:t>nd</a:t>
            </a:r>
            <a:r>
              <a:rPr lang="en-US" sz="1200" dirty="0">
                <a:solidFill>
                  <a:schemeClr val="dk1"/>
                </a:solidFill>
                <a:latin typeface="Calibri"/>
                <a:ea typeface="Calibri"/>
                <a:cs typeface="Calibri"/>
                <a:sym typeface="Calibri"/>
              </a:rPr>
              <a:t> STEP: Stay calm</a:t>
            </a:r>
          </a:p>
          <a:p>
            <a:pPr marL="0" lvl="0" indent="0" algn="l" rtl="0">
              <a:spcBef>
                <a:spcPts val="0"/>
              </a:spcBef>
              <a:spcAft>
                <a:spcPts val="0"/>
              </a:spcAft>
              <a:buNone/>
            </a:pPr>
            <a:r>
              <a:rPr lang="en-US" sz="1200" dirty="0">
                <a:solidFill>
                  <a:schemeClr val="dk1"/>
                </a:solidFill>
                <a:latin typeface="Calibri"/>
                <a:ea typeface="Calibri"/>
                <a:cs typeface="Calibri"/>
                <a:sym typeface="Calibri"/>
              </a:rPr>
              <a:t>The only person who can take action is you! This is why, it is important to take care of your well-being and to stay calm in emergency situations. Take deep breaths with your eyes closed, count to 10 and keep telling to yourself that you can handle the situation. Breathe deeply before you take action. Give yourself time to think before taking any action.</a:t>
            </a:r>
          </a:p>
          <a:p>
            <a:pPr marL="0" lvl="0" indent="0" algn="l" rtl="0">
              <a:spcBef>
                <a:spcPts val="0"/>
              </a:spcBef>
              <a:spcAft>
                <a:spcPts val="0"/>
              </a:spcAft>
              <a:buNone/>
            </a:pPr>
            <a:endParaRPr dirty="0"/>
          </a:p>
        </p:txBody>
      </p:sp>
      <p:sp>
        <p:nvSpPr>
          <p:cNvPr id="107" name="Google Shape;10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extLst>
      <p:ext uri="{BB962C8B-B14F-4D97-AF65-F5344CB8AC3E}">
        <p14:creationId xmlns:p14="http://schemas.microsoft.com/office/powerpoint/2010/main" val="2336794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dirty="0">
                <a:solidFill>
                  <a:schemeClr val="dk1"/>
                </a:solidFill>
                <a:latin typeface="Calibri"/>
                <a:ea typeface="Calibri"/>
                <a:cs typeface="Calibri"/>
                <a:sym typeface="Calibri"/>
              </a:rPr>
              <a:t>3</a:t>
            </a:r>
            <a:r>
              <a:rPr lang="en-US" sz="1200" baseline="30000" dirty="0">
                <a:solidFill>
                  <a:schemeClr val="dk1"/>
                </a:solidFill>
                <a:latin typeface="Calibri"/>
                <a:ea typeface="Calibri"/>
                <a:cs typeface="Calibri"/>
                <a:sym typeface="Calibri"/>
              </a:rPr>
              <a:t>rd</a:t>
            </a:r>
            <a:r>
              <a:rPr lang="en-US" sz="1200" dirty="0">
                <a:solidFill>
                  <a:schemeClr val="dk1"/>
                </a:solidFill>
                <a:latin typeface="Calibri"/>
                <a:ea typeface="Calibri"/>
                <a:cs typeface="Calibri"/>
                <a:sym typeface="Calibri"/>
              </a:rPr>
              <a:t> STEP: Communicating with emergency help</a:t>
            </a:r>
          </a:p>
          <a:p>
            <a:pPr marL="0" lvl="0" indent="0" algn="l" rtl="0">
              <a:spcBef>
                <a:spcPts val="0"/>
              </a:spcBef>
              <a:spcAft>
                <a:spcPts val="0"/>
              </a:spcAft>
              <a:buNone/>
            </a:pPr>
            <a:r>
              <a:rPr lang="en-US" sz="1200" dirty="0">
                <a:solidFill>
                  <a:schemeClr val="dk1"/>
                </a:solidFill>
                <a:latin typeface="Calibri"/>
                <a:ea typeface="Calibri"/>
                <a:cs typeface="Calibri"/>
                <a:sym typeface="Calibri"/>
              </a:rPr>
              <a:t>Describe accurately and calmly the situation to the emergency service. Describe symptoms, if there is any pulse, if the person is conscious, if there is any bleeding and how long is in this situation. Give your name and full address (don’t forget name of doorbell and floor). Once you hang up the phone, stay close to the person in need and try to reassure him by saying that everything will be ok and help is on the way. </a:t>
            </a:r>
          </a:p>
          <a:p>
            <a:pPr marL="0" lvl="0" indent="0" algn="l" rtl="0">
              <a:spcBef>
                <a:spcPts val="0"/>
              </a:spcBef>
              <a:spcAft>
                <a:spcPts val="0"/>
              </a:spcAft>
              <a:buNone/>
            </a:pPr>
            <a:r>
              <a:rPr lang="en-US" sz="1200" dirty="0">
                <a:solidFill>
                  <a:schemeClr val="dk1"/>
                </a:solidFill>
                <a:latin typeface="Calibri"/>
                <a:ea typeface="Calibri"/>
                <a:cs typeface="Calibri"/>
                <a:sym typeface="Calibri"/>
              </a:rPr>
              <a:t>4</a:t>
            </a:r>
            <a:r>
              <a:rPr lang="en-US" sz="1200" baseline="30000" dirty="0">
                <a:solidFill>
                  <a:schemeClr val="dk1"/>
                </a:solidFill>
                <a:latin typeface="Calibri"/>
                <a:ea typeface="Calibri"/>
                <a:cs typeface="Calibri"/>
                <a:sym typeface="Calibri"/>
              </a:rPr>
              <a:t>th</a:t>
            </a:r>
            <a:r>
              <a:rPr lang="en-US" sz="1200" dirty="0">
                <a:solidFill>
                  <a:schemeClr val="dk1"/>
                </a:solidFill>
                <a:latin typeface="Calibri"/>
                <a:ea typeface="Calibri"/>
                <a:cs typeface="Calibri"/>
                <a:sym typeface="Calibri"/>
              </a:rPr>
              <a:t> STEP: Try to look the situation as a whole</a:t>
            </a:r>
          </a:p>
          <a:p>
            <a:pPr marL="0" lvl="0" indent="0" algn="l" rtl="0">
              <a:spcBef>
                <a:spcPts val="0"/>
              </a:spcBef>
              <a:spcAft>
                <a:spcPts val="0"/>
              </a:spcAft>
              <a:buNone/>
            </a:pPr>
            <a:r>
              <a:rPr lang="en-US" sz="1200" dirty="0">
                <a:solidFill>
                  <a:schemeClr val="dk1"/>
                </a:solidFill>
                <a:latin typeface="Calibri"/>
                <a:ea typeface="Calibri"/>
                <a:cs typeface="Calibri"/>
                <a:sym typeface="Calibri"/>
              </a:rPr>
              <a:t>If the person is conscious, you could ask him questions as “What is your name?” in order to understand his mental state. You should also try and maintain the person conscious as long as possible by rubbing gently their chest or pinching their earlobe or by touching their eyelids to see if they will open.</a:t>
            </a:r>
            <a:endParaRPr lang="en-US" dirty="0"/>
          </a:p>
          <a:p>
            <a:pPr marL="0" marR="0" lvl="0" indent="0" algn="l" rtl="0">
              <a:lnSpc>
                <a:spcPct val="100000"/>
              </a:lnSpc>
              <a:spcBef>
                <a:spcPts val="0"/>
              </a:spcBef>
              <a:spcAft>
                <a:spcPts val="0"/>
              </a:spcAft>
              <a:buClr>
                <a:schemeClr val="dk1"/>
              </a:buClr>
              <a:buSzPts val="1200"/>
              <a:buFont typeface="Calibri"/>
              <a:buNone/>
            </a:pPr>
            <a:r>
              <a:rPr lang="en-US" sz="1200" dirty="0">
                <a:solidFill>
                  <a:schemeClr val="dk1"/>
                </a:solidFill>
                <a:latin typeface="Calibri"/>
                <a:ea typeface="Calibri"/>
                <a:cs typeface="Calibri"/>
                <a:sym typeface="Calibri"/>
              </a:rPr>
              <a:t>In any case, help is on its way and you have done the best you could! Try to stay positive and do not surrender to panic even if the situation changes rapidly. Soon a health care provider will be with you and will take over the situation professionally.</a:t>
            </a:r>
          </a:p>
          <a:p>
            <a:pPr marL="0" lvl="0" indent="0" algn="l" rtl="0">
              <a:spcBef>
                <a:spcPts val="0"/>
              </a:spcBef>
              <a:spcAft>
                <a:spcPts val="0"/>
              </a:spcAft>
              <a:buNone/>
            </a:pPr>
            <a:endParaRPr dirty="0"/>
          </a:p>
        </p:txBody>
      </p:sp>
      <p:sp>
        <p:nvSpPr>
          <p:cNvPr id="107" name="Google Shape;10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extLst>
      <p:ext uri="{BB962C8B-B14F-4D97-AF65-F5344CB8AC3E}">
        <p14:creationId xmlns:p14="http://schemas.microsoft.com/office/powerpoint/2010/main" val="2573622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fontAlgn="base"/>
            <a:r>
              <a:rPr lang="en-US" sz="1200" b="1" dirty="0">
                <a:latin typeface="Times New Roman" panose="02020603050405020304" pitchFamily="18" charset="0"/>
                <a:cs typeface="Times New Roman" panose="02020603050405020304" pitchFamily="18" charset="0"/>
              </a:rPr>
              <a:t>1. Before administering care to an ill or injured person, check the scene and the person. Size up the scene and form an initial impression.</a:t>
            </a:r>
            <a:endParaRPr lang="en-US" sz="1200" dirty="0">
              <a:latin typeface="Times New Roman" panose="02020603050405020304" pitchFamily="18" charset="0"/>
              <a:cs typeface="Times New Roman" panose="02020603050405020304" pitchFamily="18" charset="0"/>
            </a:endParaRPr>
          </a:p>
          <a:p>
            <a:pPr marL="0" indent="0" fontAlgn="base"/>
            <a:r>
              <a:rPr lang="en-US" sz="1200" dirty="0">
                <a:latin typeface="Times New Roman" panose="02020603050405020304" pitchFamily="18" charset="0"/>
                <a:cs typeface="Times New Roman" panose="02020603050405020304" pitchFamily="18" charset="0"/>
              </a:rPr>
              <a:t>Pause and looks at the scene and the person before responding. Answer the following questions:</a:t>
            </a:r>
          </a:p>
          <a:p>
            <a:pPr fontAlgn="base">
              <a:buFontTx/>
              <a:buChar char="-"/>
            </a:pPr>
            <a:r>
              <a:rPr lang="en-US" sz="1200" dirty="0">
                <a:latin typeface="Times New Roman" panose="02020603050405020304" pitchFamily="18" charset="0"/>
                <a:cs typeface="Times New Roman" panose="02020603050405020304" pitchFamily="18" charset="0"/>
              </a:rPr>
              <a:t>Is the scene safe to enter? What happened? Does the person have any life-threatening conditions, such as severe, life-threatening bleeding? Is anyone else available to help?</a:t>
            </a:r>
          </a:p>
          <a:p>
            <a:pPr marL="228600" indent="0" fontAlgn="base">
              <a:buFontTx/>
              <a:buNone/>
            </a:pPr>
            <a:endParaRPr lang="en-US" sz="1200" dirty="0">
              <a:latin typeface="Times New Roman" panose="02020603050405020304" pitchFamily="18" charset="0"/>
              <a:cs typeface="Times New Roman" panose="02020603050405020304" pitchFamily="18" charset="0"/>
            </a:endParaRPr>
          </a:p>
          <a:p>
            <a:pPr marL="0" indent="0" fontAlgn="base"/>
            <a:r>
              <a:rPr lang="en-US" sz="1200" b="1" dirty="0">
                <a:latin typeface="Times New Roman" panose="02020603050405020304" pitchFamily="18" charset="0"/>
                <a:cs typeface="Times New Roman" panose="02020603050405020304" pitchFamily="18" charset="0"/>
              </a:rPr>
              <a:t>2. If the Person is awake and Responsive and there is no severe life-threatening bleeding:</a:t>
            </a:r>
            <a:endParaRPr lang="en-US" sz="1200" dirty="0">
              <a:latin typeface="Times New Roman" panose="02020603050405020304" pitchFamily="18" charset="0"/>
              <a:cs typeface="Times New Roman" panose="02020603050405020304" pitchFamily="18" charset="0"/>
            </a:endParaRPr>
          </a:p>
          <a:p>
            <a:pPr marL="285750" indent="-285750" fontAlgn="base">
              <a:buFontTx/>
              <a:buChar char="-"/>
            </a:pPr>
            <a:r>
              <a:rPr lang="en-US" sz="1200" dirty="0">
                <a:latin typeface="Times New Roman" panose="02020603050405020304" pitchFamily="18" charset="0"/>
                <a:cs typeface="Times New Roman" panose="02020603050405020304" pitchFamily="18" charset="0"/>
              </a:rPr>
              <a:t>Obtain consent: Tell the person your name, describes type and level of training, states what you thinks is wrong and what you plans to do, and asks permission to provide care.</a:t>
            </a:r>
          </a:p>
          <a:p>
            <a:pPr marL="285750" indent="-285750" fontAlgn="base">
              <a:buFontTx/>
              <a:buChar char="-"/>
            </a:pPr>
            <a:r>
              <a:rPr lang="en-US" sz="1200" dirty="0">
                <a:latin typeface="Times New Roman" panose="02020603050405020304" pitchFamily="18" charset="0"/>
                <a:cs typeface="Times New Roman" panose="02020603050405020304" pitchFamily="18" charset="0"/>
              </a:rPr>
              <a:t>Call 166 (for Greece) or 112 (emergency number for all EE countries)</a:t>
            </a:r>
          </a:p>
          <a:p>
            <a:pPr marL="285750" indent="-285750" fontAlgn="base">
              <a:buFontTx/>
              <a:buChar char="-"/>
            </a:pPr>
            <a:r>
              <a:rPr lang="en-US" sz="1200" dirty="0">
                <a:latin typeface="Times New Roman" panose="02020603050405020304" pitchFamily="18" charset="0"/>
                <a:cs typeface="Times New Roman" panose="02020603050405020304" pitchFamily="18" charset="0"/>
              </a:rPr>
              <a:t>Talk and reassure the injured person.</a:t>
            </a:r>
          </a:p>
          <a:p>
            <a:pPr marL="285750" indent="-285750" fontAlgn="base">
              <a:buFontTx/>
              <a:buChar char="-"/>
            </a:pPr>
            <a:r>
              <a:rPr lang="en-US" sz="1200" dirty="0">
                <a:latin typeface="Times New Roman" panose="02020603050405020304" pitchFamily="18" charset="0"/>
                <a:cs typeface="Times New Roman" panose="02020603050405020304" pitchFamily="18" charset="0"/>
              </a:rPr>
              <a:t>Conduct a head-to-toe check: Check head and neck, shoulders, chest and abdomen, hips, legs and feet, arms and hands for signs of injury.</a:t>
            </a:r>
          </a:p>
          <a:p>
            <a:pPr marL="0" lvl="0" indent="0" algn="l" rtl="0">
              <a:spcBef>
                <a:spcPts val="0"/>
              </a:spcBef>
              <a:spcAft>
                <a:spcPts val="0"/>
              </a:spcAft>
              <a:buNone/>
            </a:pPr>
            <a:endParaRPr dirty="0"/>
          </a:p>
        </p:txBody>
      </p:sp>
      <p:sp>
        <p:nvSpPr>
          <p:cNvPr id="107" name="Google Shape;10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extLst>
      <p:ext uri="{BB962C8B-B14F-4D97-AF65-F5344CB8AC3E}">
        <p14:creationId xmlns:p14="http://schemas.microsoft.com/office/powerpoint/2010/main" val="2510999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fontAlgn="base"/>
            <a:r>
              <a:rPr lang="en-US" sz="1200" b="1" dirty="0">
                <a:latin typeface="Times New Roman" panose="02020603050405020304" pitchFamily="18" charset="0"/>
                <a:cs typeface="Times New Roman" panose="02020603050405020304" pitchFamily="18" charset="0"/>
              </a:rPr>
              <a:t>If the Person Appears Unresponsive:</a:t>
            </a:r>
            <a:endParaRPr lang="en-US" sz="1200" dirty="0">
              <a:latin typeface="Times New Roman" panose="02020603050405020304" pitchFamily="18" charset="0"/>
              <a:cs typeface="Times New Roman" panose="02020603050405020304" pitchFamily="18" charset="0"/>
            </a:endParaRPr>
          </a:p>
          <a:p>
            <a:pPr marL="0" indent="0" fontAlgn="base"/>
            <a:r>
              <a:rPr lang="en-US" sz="1200" dirty="0">
                <a:latin typeface="Times New Roman" panose="02020603050405020304" pitchFamily="18" charset="0"/>
                <a:cs typeface="Times New Roman" panose="02020603050405020304" pitchFamily="18" charset="0"/>
              </a:rPr>
              <a:t>Shout to get the person’s attention, using the person’s name if it is known. If there is no response, tap the person’s shoulder (if the person is an adult or child) and shout again, while checking for normal breathing. Check for Responsiveness and breathing for no more than 5-10 seconds.</a:t>
            </a:r>
          </a:p>
          <a:p>
            <a:pPr marL="0" indent="0" fontAlgn="base"/>
            <a:r>
              <a:rPr lang="en-US" sz="1200" b="1" dirty="0">
                <a:latin typeface="Times New Roman" panose="02020603050405020304" pitchFamily="18" charset="0"/>
                <a:cs typeface="Times New Roman" panose="02020603050405020304" pitchFamily="18" charset="0"/>
              </a:rPr>
              <a:t>If the person is breathing:</a:t>
            </a:r>
            <a:endParaRPr lang="en-US" sz="1200" dirty="0">
              <a:latin typeface="Times New Roman" panose="02020603050405020304" pitchFamily="18" charset="0"/>
              <a:cs typeface="Times New Roman" panose="02020603050405020304" pitchFamily="18" charset="0"/>
            </a:endParaRPr>
          </a:p>
          <a:p>
            <a:pPr fontAlgn="base"/>
            <a:r>
              <a:rPr lang="en-US" sz="1200" dirty="0">
                <a:latin typeface="Times New Roman" panose="02020603050405020304" pitchFamily="18" charset="0"/>
                <a:cs typeface="Times New Roman" panose="02020603050405020304" pitchFamily="18" charset="0"/>
              </a:rPr>
              <a:t>- Proceed with gathering information using simple questions</a:t>
            </a:r>
          </a:p>
          <a:p>
            <a:pPr fontAlgn="base"/>
            <a:r>
              <a:rPr lang="en-US" sz="1200" dirty="0">
                <a:latin typeface="Times New Roman" panose="02020603050405020304" pitchFamily="18" charset="0"/>
                <a:cs typeface="Times New Roman" panose="02020603050405020304" pitchFamily="18" charset="0"/>
              </a:rPr>
              <a:t>- Conduct a head-to-toe check.</a:t>
            </a:r>
          </a:p>
          <a:p>
            <a:pPr fontAlgn="base">
              <a:buFontTx/>
              <a:buChar char="-"/>
            </a:pPr>
            <a:r>
              <a:rPr lang="en-US" sz="1200" dirty="0">
                <a:latin typeface="Times New Roman" panose="02020603050405020304" pitchFamily="18" charset="0"/>
                <a:cs typeface="Times New Roman" panose="02020603050405020304" pitchFamily="18" charset="0"/>
              </a:rPr>
              <a:t>Roll the person onto his/her side into a recovery position if there are no obvious signs of injury.</a:t>
            </a:r>
          </a:p>
          <a:p>
            <a:pPr marL="0" indent="0" fontAlgn="base">
              <a:buFontTx/>
              <a:buNone/>
            </a:pPr>
            <a:r>
              <a:rPr lang="en-US" sz="1200" b="1" dirty="0">
                <a:solidFill>
                  <a:srgbClr val="333333"/>
                </a:solidFill>
                <a:latin typeface="Times New Roman" panose="02020603050405020304" pitchFamily="18" charset="0"/>
                <a:cs typeface="Times New Roman" panose="02020603050405020304" pitchFamily="18" charset="0"/>
              </a:rPr>
              <a:t>If the person is NOT breathing:</a:t>
            </a:r>
            <a:endParaRPr lang="en-US" sz="1200" dirty="0">
              <a:solidFill>
                <a:srgbClr val="333333"/>
              </a:solidFill>
              <a:latin typeface="Times New Roman" panose="02020603050405020304" pitchFamily="18" charset="0"/>
              <a:cs typeface="Times New Roman" panose="02020603050405020304" pitchFamily="18" charset="0"/>
            </a:endParaRPr>
          </a:p>
          <a:p>
            <a:pPr fontAlgn="base"/>
            <a:r>
              <a:rPr lang="en-US" sz="1200" dirty="0">
                <a:solidFill>
                  <a:srgbClr val="333333"/>
                </a:solidFill>
                <a:latin typeface="Times New Roman" panose="02020603050405020304" pitchFamily="18" charset="0"/>
                <a:cs typeface="Times New Roman" panose="02020603050405020304" pitchFamily="18" charset="0"/>
              </a:rPr>
              <a:t>- Ensure that the person is face-up on a firm, flat surface such as the floor.</a:t>
            </a:r>
          </a:p>
          <a:p>
            <a:pPr fontAlgn="base"/>
            <a:r>
              <a:rPr lang="en-US" sz="1200" dirty="0">
                <a:solidFill>
                  <a:srgbClr val="333333"/>
                </a:solidFill>
                <a:latin typeface="Times New Roman" panose="02020603050405020304" pitchFamily="18" charset="0"/>
                <a:cs typeface="Times New Roman" panose="02020603050405020304" pitchFamily="18" charset="0"/>
              </a:rPr>
              <a:t>- Wait for help</a:t>
            </a:r>
          </a:p>
          <a:p>
            <a:pPr marL="0" lvl="0" indent="0" algn="l" rtl="0">
              <a:spcBef>
                <a:spcPts val="0"/>
              </a:spcBef>
              <a:spcAft>
                <a:spcPts val="0"/>
              </a:spcAft>
              <a:buNone/>
            </a:pPr>
            <a:endParaRPr dirty="0"/>
          </a:p>
        </p:txBody>
      </p:sp>
      <p:sp>
        <p:nvSpPr>
          <p:cNvPr id="107" name="Google Shape;10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extLst>
      <p:ext uri="{BB962C8B-B14F-4D97-AF65-F5344CB8AC3E}">
        <p14:creationId xmlns:p14="http://schemas.microsoft.com/office/powerpoint/2010/main" val="1330722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Be sure that the person has no spinal injury</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With the person lying on their back, kneel on the floor at their side.</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Extend the arm nearest you at a right angle to their body with their palm facing up.</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Take the other arm and fold it so the back of their hand rests on the cheek closest to you, and hold it in place.</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Use your free hand to bend the person's knee farthest from you to a right angle.</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Carefully roll the person onto their side by pulling on the bent knee.</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Their bent arm should be supporting the head, and their extended arm will stop you rolling them too far.</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Make sure their bent leg is at a right angle.</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Open their airway by gently tilting their head back and lifting their chin, and check that nothing is blocking their airway.</a:t>
            </a:r>
          </a:p>
          <a:p>
            <a:pPr marL="342900" indent="-342900">
              <a:buFont typeface="Wingdings" panose="05000000000000000000" pitchFamily="2" charset="2"/>
              <a:buChar char="§"/>
            </a:pPr>
            <a:r>
              <a:rPr lang="en-US" sz="1200" dirty="0">
                <a:latin typeface="Times New Roman" panose="02020603050405020304" pitchFamily="18" charset="0"/>
                <a:cs typeface="Times New Roman" panose="02020603050405020304" pitchFamily="18" charset="0"/>
              </a:rPr>
              <a:t>Stay with the person and monitor their condition until help arrives.</a:t>
            </a:r>
            <a:endParaRPr dirty="0"/>
          </a:p>
        </p:txBody>
      </p:sp>
      <p:sp>
        <p:nvSpPr>
          <p:cNvPr id="135" name="Google Shape;13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extLst>
      <p:ext uri="{BB962C8B-B14F-4D97-AF65-F5344CB8AC3E}">
        <p14:creationId xmlns:p14="http://schemas.microsoft.com/office/powerpoint/2010/main" val="4025594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 name="Google Shape;14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Now that you have understood the method, let’s watch it on a video…</a:t>
            </a:r>
            <a:endParaRPr/>
          </a:p>
        </p:txBody>
      </p:sp>
      <p:sp>
        <p:nvSpPr>
          <p:cNvPr id="142" name="Google Shape;14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extLst>
      <p:ext uri="{BB962C8B-B14F-4D97-AF65-F5344CB8AC3E}">
        <p14:creationId xmlns:p14="http://schemas.microsoft.com/office/powerpoint/2010/main" val="991860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1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2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1"/>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22"/>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2"/>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1"/>
        <p:cNvGrpSpPr/>
        <p:nvPr/>
      </p:nvGrpSpPr>
      <p:grpSpPr>
        <a:xfrm>
          <a:off x="0" y="0"/>
          <a:ext cx="0" cy="0"/>
          <a:chOff x="0" y="0"/>
          <a:chExt cx="0" cy="0"/>
        </a:xfrm>
      </p:grpSpPr>
      <p:sp>
        <p:nvSpPr>
          <p:cNvPr id="22" name="Google Shape;22;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7"/>
        <p:cNvGrpSpPr/>
        <p:nvPr/>
      </p:nvGrpSpPr>
      <p:grpSpPr>
        <a:xfrm>
          <a:off x="0" y="0"/>
          <a:ext cx="0" cy="0"/>
          <a:chOff x="0" y="0"/>
          <a:chExt cx="0" cy="0"/>
        </a:xfrm>
      </p:grpSpPr>
      <p:sp>
        <p:nvSpPr>
          <p:cNvPr id="28" name="Google Shape;28;p14"/>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4"/>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3"/>
        <p:cNvGrpSpPr/>
        <p:nvPr/>
      </p:nvGrpSpPr>
      <p:grpSpPr>
        <a:xfrm>
          <a:off x="0" y="0"/>
          <a:ext cx="0" cy="0"/>
          <a:chOff x="0" y="0"/>
          <a:chExt cx="0" cy="0"/>
        </a:xfrm>
      </p:grpSpPr>
      <p:sp>
        <p:nvSpPr>
          <p:cNvPr id="34" name="Google Shape;34;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5"/>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0"/>
        <p:cNvGrpSpPr/>
        <p:nvPr/>
      </p:nvGrpSpPr>
      <p:grpSpPr>
        <a:xfrm>
          <a:off x="0" y="0"/>
          <a:ext cx="0" cy="0"/>
          <a:chOff x="0" y="0"/>
          <a:chExt cx="0" cy="0"/>
        </a:xfrm>
      </p:grpSpPr>
      <p:sp>
        <p:nvSpPr>
          <p:cNvPr id="41" name="Google Shape;41;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6"/>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6"/>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6"/>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6"/>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9"/>
        <p:cNvGrpSpPr/>
        <p:nvPr/>
      </p:nvGrpSpPr>
      <p:grpSpPr>
        <a:xfrm>
          <a:off x="0" y="0"/>
          <a:ext cx="0" cy="0"/>
          <a:chOff x="0" y="0"/>
          <a:chExt cx="0" cy="0"/>
        </a:xfrm>
      </p:grpSpPr>
      <p:sp>
        <p:nvSpPr>
          <p:cNvPr id="50" name="Google Shape;50;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4"/>
        <p:cNvGrpSpPr/>
        <p:nvPr/>
      </p:nvGrpSpPr>
      <p:grpSpPr>
        <a:xfrm>
          <a:off x="0" y="0"/>
          <a:ext cx="0" cy="0"/>
          <a:chOff x="0" y="0"/>
          <a:chExt cx="0" cy="0"/>
        </a:xfrm>
      </p:grpSpPr>
      <p:sp>
        <p:nvSpPr>
          <p:cNvPr id="55" name="Google Shape;55;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8"/>
        <p:cNvGrpSpPr/>
        <p:nvPr/>
      </p:nvGrpSpPr>
      <p:grpSpPr>
        <a:xfrm>
          <a:off x="0" y="0"/>
          <a:ext cx="0" cy="0"/>
          <a:chOff x="0" y="0"/>
          <a:chExt cx="0" cy="0"/>
        </a:xfrm>
      </p:grpSpPr>
      <p:sp>
        <p:nvSpPr>
          <p:cNvPr id="59" name="Google Shape;59;p1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1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2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0"/>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2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youtube.com/watch?v=qqxr94ivoL4"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redcross.org/take-a-class/first-aid/performing-first-aid/first-aid-steps" TargetMode="External"/><Relationship Id="rId4" Type="http://schemas.openxmlformats.org/officeDocument/2006/relationships/hyperlink" Target="https://www.redcross.org/take-a-class/first"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www.redcross.org/take-a-class/first-aid/performing-first-aid/first-aid-steps" TargetMode="External"/><Relationship Id="rId4" Type="http://schemas.openxmlformats.org/officeDocument/2006/relationships/hyperlink" Target="https://www.redcross.org/take-a-class/firs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ww.nhs.uk/conditions/first-aid/recovery-position/"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www.youtube.com/watch?v=DXafn3jSzGw"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8"/>
        <p:cNvGrpSpPr/>
        <p:nvPr/>
      </p:nvGrpSpPr>
      <p:grpSpPr>
        <a:xfrm>
          <a:off x="0" y="0"/>
          <a:ext cx="0" cy="0"/>
          <a:chOff x="0" y="0"/>
          <a:chExt cx="0" cy="0"/>
        </a:xfrm>
      </p:grpSpPr>
      <p:sp>
        <p:nvSpPr>
          <p:cNvPr id="89" name="Google Shape;89;p1"/>
          <p:cNvSpPr txBox="1"/>
          <p:nvPr/>
        </p:nvSpPr>
        <p:spPr>
          <a:xfrm>
            <a:off x="4639886" y="4796949"/>
            <a:ext cx="4270849" cy="15696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3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МОДУЛ</a:t>
            </a:r>
            <a:r>
              <a:rPr lang="en-US" sz="3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en-US" sz="32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1</a:t>
            </a:r>
            <a:endParaRPr sz="3200" dirty="0">
              <a:latin typeface="Times New Roman" panose="02020603050405020304" pitchFamily="18" charset="0"/>
              <a:cs typeface="Times New Roman" panose="02020603050405020304" pitchFamily="18" charset="0"/>
            </a:endParaRPr>
          </a:p>
          <a:p>
            <a:pPr marL="0" marR="0" lvl="0" indent="0" algn="ctr" rtl="0">
              <a:spcBef>
                <a:spcPts val="0"/>
              </a:spcBef>
              <a:spcAft>
                <a:spcPts val="0"/>
              </a:spcAft>
              <a:buNone/>
            </a:pPr>
            <a:r>
              <a:rPr lang="bg-BG" sz="32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Стъпки при спешен случай</a:t>
            </a:r>
            <a:endParaRPr sz="3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6"/>
        <p:cNvGrpSpPr/>
        <p:nvPr/>
      </p:nvGrpSpPr>
      <p:grpSpPr>
        <a:xfrm>
          <a:off x="0" y="0"/>
          <a:ext cx="0" cy="0"/>
          <a:chOff x="0" y="0"/>
          <a:chExt cx="0" cy="0"/>
        </a:xfrm>
      </p:grpSpPr>
      <p:sp>
        <p:nvSpPr>
          <p:cNvPr id="137" name="Google Shape;137;p8"/>
          <p:cNvSpPr txBox="1"/>
          <p:nvPr/>
        </p:nvSpPr>
        <p:spPr>
          <a:xfrm>
            <a:off x="96496" y="1572786"/>
            <a:ext cx="8773207" cy="5170606"/>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0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Седнете във възможно най-удобна позиция и затворете очи.</a:t>
            </a:r>
          </a:p>
          <a:p>
            <a:pPr marL="342900" marR="0" lvl="0" indent="-342900" algn="l" rtl="0">
              <a:spcBef>
                <a:spcPts val="0"/>
              </a:spcBef>
              <a:spcAft>
                <a:spcPts val="0"/>
              </a:spcAft>
              <a:buClr>
                <a:schemeClr val="dk1"/>
              </a:buClr>
              <a:buSzPts val="20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Сложете дланта на ръката си върху корема, така че да можете да усещате как диафрагмата се движи нагоре и надолу при всяко вдишване и издишване</a:t>
            </a:r>
          </a:p>
          <a:p>
            <a:pPr marL="342900" marR="0" lvl="0" indent="-342900" algn="l" rtl="0">
              <a:spcBef>
                <a:spcPts val="0"/>
              </a:spcBef>
              <a:spcAft>
                <a:spcPts val="0"/>
              </a:spcAft>
              <a:buClr>
                <a:schemeClr val="dk1"/>
              </a:buClr>
              <a:buSzPts val="20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Вдишайте през носа, бавно и дълбоко, като надуете корема си навън (може на вдишване да преброите бавно до 4)</a:t>
            </a:r>
          </a:p>
          <a:p>
            <a:pPr marL="342900" marR="0" lvl="0" indent="-342900" algn="l" rtl="0">
              <a:spcBef>
                <a:spcPts val="0"/>
              </a:spcBef>
              <a:spcAft>
                <a:spcPts val="0"/>
              </a:spcAft>
              <a:buClr>
                <a:schemeClr val="dk1"/>
              </a:buClr>
              <a:buSzPts val="20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Задръжте въздуха за кратко (може да преброите бавно до 2)</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Бавно издишайте през устата целия вдишан въздух (пребройте бавно до 6).</a:t>
            </a:r>
          </a:p>
          <a:p>
            <a:pPr marL="342900" marR="0" lvl="0" indent="-342900" algn="l" rtl="0">
              <a:spcBef>
                <a:spcPts val="0"/>
              </a:spcBef>
              <a:spcAft>
                <a:spcPts val="0"/>
              </a:spcAft>
              <a:buClr>
                <a:schemeClr val="dk1"/>
              </a:buClr>
              <a:buSzPts val="20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Повторете всички стъпки 5 пъти.</a:t>
            </a:r>
          </a:p>
          <a:p>
            <a:pPr marL="342900" marR="0" lvl="0" indent="-342900" algn="l" rtl="0">
              <a:spcBef>
                <a:spcPts val="0"/>
              </a:spcBef>
              <a:spcAft>
                <a:spcPts val="0"/>
              </a:spcAft>
              <a:buClr>
                <a:schemeClr val="dk1"/>
              </a:buClr>
              <a:buSzPts val="20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След 5-те вдишвания и издишвания си починете около минута и бавно се върнете към заниманието си.</a:t>
            </a:r>
          </a:p>
          <a:p>
            <a:pPr marL="342900" marR="0" lvl="0" indent="-342900" algn="l" rtl="0">
              <a:spcBef>
                <a:spcPts val="0"/>
              </a:spcBef>
              <a:spcAft>
                <a:spcPts val="0"/>
              </a:spcAft>
              <a:buClr>
                <a:schemeClr val="dk1"/>
              </a:buClr>
              <a:buSzPts val="20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Добре е тази техника да се прави по два пъти на ден.</a:t>
            </a:r>
          </a:p>
          <a:p>
            <a:pPr marL="342900" marR="0" lvl="0" indent="-342900" algn="l" rtl="0">
              <a:spcBef>
                <a:spcPts val="0"/>
              </a:spcBef>
              <a:spcAft>
                <a:spcPts val="0"/>
              </a:spcAft>
              <a:buClr>
                <a:schemeClr val="dk1"/>
              </a:buClr>
              <a:buSzPts val="20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Може да правите диафрагмено дишане и от</a:t>
            </a:r>
          </a:p>
          <a:p>
            <a:pPr marR="0" lvl="0" algn="l" rtl="0">
              <a:spcBef>
                <a:spcPts val="0"/>
              </a:spcBef>
              <a:spcAft>
                <a:spcPts val="0"/>
              </a:spcAft>
              <a:buClr>
                <a:schemeClr val="dk1"/>
              </a:buClr>
              <a:buSzPts val="2000"/>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 легнала позиция.</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38" name="Google Shape;138;p8"/>
          <p:cNvSpPr txBox="1"/>
          <p:nvPr/>
        </p:nvSpPr>
        <p:spPr>
          <a:xfrm>
            <a:off x="944379" y="218579"/>
            <a:ext cx="7330191" cy="101562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3000" dirty="0" smtClean="0">
                <a:solidFill>
                  <a:schemeClr val="dk1"/>
                </a:solidFill>
                <a:latin typeface="Times New Roman" panose="02020603050405020304" pitchFamily="18" charset="0"/>
                <a:ea typeface="Calibri"/>
                <a:cs typeface="Times New Roman" panose="02020603050405020304" pitchFamily="18" charset="0"/>
                <a:sym typeface="Calibri"/>
              </a:rPr>
              <a:t>Как да запазим спокойствие</a:t>
            </a:r>
            <a:r>
              <a:rPr lang="en-US" sz="3000" dirty="0" smtClean="0">
                <a:solidFill>
                  <a:schemeClr val="dk1"/>
                </a:solidFill>
                <a:latin typeface="Times New Roman" panose="02020603050405020304" pitchFamily="18" charset="0"/>
                <a:ea typeface="Calibri"/>
                <a:cs typeface="Times New Roman" panose="02020603050405020304" pitchFamily="18" charset="0"/>
                <a:sym typeface="Calibri"/>
              </a:rPr>
              <a:t>: </a:t>
            </a:r>
            <a:endParaRPr lang="bg-BG" sz="3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ctr" rtl="0">
              <a:spcBef>
                <a:spcPts val="0"/>
              </a:spcBef>
              <a:spcAft>
                <a:spcPts val="0"/>
              </a:spcAft>
              <a:buNone/>
            </a:pPr>
            <a:r>
              <a:rPr lang="bg-BG" sz="3000" dirty="0" smtClean="0">
                <a:solidFill>
                  <a:schemeClr val="dk1"/>
                </a:solidFill>
                <a:latin typeface="Times New Roman" panose="02020603050405020304" pitchFamily="18" charset="0"/>
                <a:ea typeface="Calibri"/>
                <a:cs typeface="Times New Roman" panose="02020603050405020304" pitchFamily="18" charset="0"/>
                <a:sym typeface="Calibri"/>
              </a:rPr>
              <a:t>Диафрагмено дишане</a:t>
            </a:r>
            <a:endParaRPr sz="30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val="9111068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3"/>
        <p:cNvGrpSpPr/>
        <p:nvPr/>
      </p:nvGrpSpPr>
      <p:grpSpPr>
        <a:xfrm>
          <a:off x="0" y="0"/>
          <a:ext cx="0" cy="0"/>
          <a:chOff x="0" y="0"/>
          <a:chExt cx="0" cy="0"/>
        </a:xfrm>
      </p:grpSpPr>
      <p:sp>
        <p:nvSpPr>
          <p:cNvPr id="144" name="Google Shape;144;p9"/>
          <p:cNvSpPr/>
          <p:nvPr/>
        </p:nvSpPr>
        <p:spPr>
          <a:xfrm>
            <a:off x="2267744" y="2708920"/>
            <a:ext cx="559836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u="sng">
                <a:solidFill>
                  <a:schemeClr val="dk1"/>
                </a:solidFill>
                <a:latin typeface="Calibri"/>
                <a:ea typeface="Calibri"/>
                <a:cs typeface="Calibri"/>
                <a:sym typeface="Calibri"/>
                <a:hlinkClick r:id="rId4"/>
              </a:rPr>
              <a:t>https://www.youtube.com/watch?v=qqxr94ivoL4</a:t>
            </a:r>
            <a:endParaRPr sz="1800">
              <a:solidFill>
                <a:schemeClr val="dk1"/>
              </a:solidFill>
              <a:latin typeface="Calibri"/>
              <a:ea typeface="Calibri"/>
              <a:cs typeface="Calibri"/>
              <a:sym typeface="Calibri"/>
            </a:endParaRPr>
          </a:p>
        </p:txBody>
      </p:sp>
      <p:sp>
        <p:nvSpPr>
          <p:cNvPr id="145" name="Google Shape;145;p9"/>
          <p:cNvSpPr txBox="1"/>
          <p:nvPr/>
        </p:nvSpPr>
        <p:spPr>
          <a:xfrm>
            <a:off x="1334124" y="1865144"/>
            <a:ext cx="6531987" cy="4616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bg-BG" sz="2400" dirty="0" smtClean="0">
                <a:solidFill>
                  <a:schemeClr val="dk1"/>
                </a:solidFill>
                <a:latin typeface="Times New Roman" panose="02020603050405020304" pitchFamily="18" charset="0"/>
                <a:ea typeface="Calibri"/>
                <a:cs typeface="Times New Roman" panose="02020603050405020304" pitchFamily="18" charset="0"/>
                <a:sym typeface="Calibri"/>
              </a:rPr>
              <a:t>Нега изгледаме едно видео за тази техника</a:t>
            </a: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9"/>
        <p:cNvGrpSpPr/>
        <p:nvPr/>
      </p:nvGrpSpPr>
      <p:grpSpPr>
        <a:xfrm>
          <a:off x="0" y="0"/>
          <a:ext cx="0" cy="0"/>
          <a:chOff x="0" y="0"/>
          <a:chExt cx="0" cy="0"/>
        </a:xfrm>
      </p:grpSpPr>
      <p:sp>
        <p:nvSpPr>
          <p:cNvPr id="150" name="Google Shape;150;p10"/>
          <p:cNvSpPr txBox="1"/>
          <p:nvPr/>
        </p:nvSpPr>
        <p:spPr>
          <a:xfrm>
            <a:off x="1907704" y="5013176"/>
            <a:ext cx="6696650" cy="584735"/>
          </a:xfrm>
          <a:prstGeom prst="rect">
            <a:avLst/>
          </a:prstGeom>
          <a:noFill/>
          <a:ln>
            <a:noFill/>
          </a:ln>
        </p:spPr>
        <p:txBody>
          <a:bodyPr spcFirstLastPara="1" wrap="square" lIns="91425" tIns="45700" rIns="91425" bIns="45700" anchor="t" anchorCtr="0">
            <a:spAutoFit/>
          </a:bodyPr>
          <a:lstStyle/>
          <a:p>
            <a:pPr lvl="0">
              <a:buSzPts val="3200"/>
            </a:pPr>
            <a:r>
              <a:rPr lang="bg-BG" sz="3200" dirty="0">
                <a:latin typeface="Calibri"/>
                <a:ea typeface="Calibri"/>
                <a:cs typeface="Calibri"/>
                <a:sym typeface="Calibri"/>
              </a:rPr>
              <a:t>БЛАГОДАРИМ ВИ ЗА ВНИМАНИЕТО!</a:t>
            </a:r>
            <a:endParaRPr lang="bg-BG"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4"/>
        <p:cNvGrpSpPr/>
        <p:nvPr/>
      </p:nvGrpSpPr>
      <p:grpSpPr>
        <a:xfrm>
          <a:off x="0" y="0"/>
          <a:ext cx="0" cy="0"/>
          <a:chOff x="0" y="0"/>
          <a:chExt cx="0" cy="0"/>
        </a:xfrm>
      </p:grpSpPr>
      <p:sp>
        <p:nvSpPr>
          <p:cNvPr id="95" name="Google Shape;95;p2"/>
          <p:cNvSpPr txBox="1"/>
          <p:nvPr/>
        </p:nvSpPr>
        <p:spPr>
          <a:xfrm>
            <a:off x="370793" y="1947381"/>
            <a:ext cx="8773207" cy="3477835"/>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2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Какво считате за спешна ситуация?</a:t>
            </a:r>
          </a:p>
          <a:p>
            <a:pPr marL="342900" marR="0" lvl="0" indent="-342900" algn="l" rtl="0">
              <a:spcBef>
                <a:spcPts val="0"/>
              </a:spcBef>
              <a:spcAft>
                <a:spcPts val="0"/>
              </a:spcAft>
              <a:buClr>
                <a:schemeClr val="dk1"/>
              </a:buClr>
              <a:buSzPts val="2200"/>
              <a:buFont typeface="Noto Sans Symbols"/>
              <a:buChar char="❖"/>
            </a:pPr>
            <a:endParaRPr lang="bg-BG"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Някога трябвало ли е да се справяте със спешна ситуация?</a:t>
            </a:r>
          </a:p>
          <a:p>
            <a:pPr marL="342900" marR="0" lvl="0" indent="-342900" algn="l" rtl="0">
              <a:spcBef>
                <a:spcPts val="0"/>
              </a:spcBef>
              <a:spcAft>
                <a:spcPts val="0"/>
              </a:spcAft>
              <a:buClr>
                <a:schemeClr val="dk1"/>
              </a:buClr>
              <a:buSzPts val="2200"/>
              <a:buFont typeface="Noto Sans Symbols"/>
              <a:buChar char="❖"/>
            </a:pPr>
            <a:endParaRPr lang="bg-BG"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Как реагирахте?</a:t>
            </a:r>
          </a:p>
          <a:p>
            <a:pPr marL="342900" marR="0" lvl="0" indent="-342900" algn="l" rtl="0">
              <a:spcBef>
                <a:spcPts val="0"/>
              </a:spcBef>
              <a:spcAft>
                <a:spcPts val="0"/>
              </a:spcAft>
              <a:buClr>
                <a:schemeClr val="dk1"/>
              </a:buClr>
              <a:buSzPts val="2200"/>
              <a:buFont typeface="Noto Sans Symbols"/>
              <a:buChar char="❖"/>
            </a:pPr>
            <a:endParaRPr lang="bg-BG"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С какво усещане сте останали от този свой опит?</a:t>
            </a:r>
          </a:p>
          <a:p>
            <a:pPr marL="342900" marR="0" lvl="0" indent="-342900" algn="l" rtl="0">
              <a:spcBef>
                <a:spcPts val="0"/>
              </a:spcBef>
              <a:spcAft>
                <a:spcPts val="0"/>
              </a:spcAft>
              <a:buClr>
                <a:schemeClr val="dk1"/>
              </a:buClr>
              <a:buSzPts val="2200"/>
              <a:buFont typeface="Noto Sans Symbols"/>
              <a:buChar char="❖"/>
            </a:pPr>
            <a:endParaRPr lang="bg-BG" sz="22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Получихте ли обратна връзка от пациента относно неговите усещания или мисли за това, как сте се справили със ситуацията?</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96" name="Google Shape;96;p2"/>
          <p:cNvSpPr txBox="1"/>
          <p:nvPr/>
        </p:nvSpPr>
        <p:spPr>
          <a:xfrm>
            <a:off x="2339752" y="452378"/>
            <a:ext cx="4782207"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3600" dirty="0" smtClean="0">
                <a:solidFill>
                  <a:schemeClr val="dk1"/>
                </a:solidFill>
                <a:latin typeface="Times New Roman" panose="02020603050405020304" pitchFamily="18" charset="0"/>
                <a:ea typeface="Calibri"/>
                <a:cs typeface="Times New Roman" panose="02020603050405020304" pitchFamily="18" charset="0"/>
                <a:sym typeface="Calibri"/>
              </a:rPr>
              <a:t>Въведение в темата</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1"/>
        <p:cNvGrpSpPr/>
        <p:nvPr/>
      </p:nvGrpSpPr>
      <p:grpSpPr>
        <a:xfrm>
          <a:off x="0" y="0"/>
          <a:ext cx="0" cy="0"/>
          <a:chOff x="0" y="0"/>
          <a:chExt cx="0" cy="0"/>
        </a:xfrm>
      </p:grpSpPr>
      <p:sp>
        <p:nvSpPr>
          <p:cNvPr id="102" name="Google Shape;102;p3"/>
          <p:cNvSpPr txBox="1"/>
          <p:nvPr/>
        </p:nvSpPr>
        <p:spPr>
          <a:xfrm>
            <a:off x="185396" y="1751370"/>
            <a:ext cx="8773207" cy="4832052"/>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0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Сериозна, неочаквана и често живото-застрашаваща ситуация, която изисква незабавна реакция, като например:</a:t>
            </a:r>
          </a:p>
          <a:p>
            <a:pPr marL="342900" marR="0" lvl="0" indent="-215900" algn="l" rtl="0">
              <a:spcBef>
                <a:spcPts val="0"/>
              </a:spcBef>
              <a:spcAft>
                <a:spcPts val="0"/>
              </a:spcAft>
              <a:buClr>
                <a:schemeClr val="dk1"/>
              </a:buClr>
              <a:buSzPts val="2000"/>
              <a:buFont typeface="Noto Sans Symbols"/>
              <a:buNone/>
            </a:pP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bg-BG" sz="2200" b="1" u="sng"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
                  </a:ext>
                </a:extLst>
              </a:rPr>
              <a:t>Кървене</a:t>
            </a:r>
            <a:r>
              <a:rPr lang="en-US" sz="22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
                  </a:ext>
                </a:extLst>
              </a:rPr>
              <a:t> </a:t>
            </a:r>
            <a:endParaRPr lang="en-US"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
                </a:ext>
              </a:extLst>
            </a:endParaRPr>
          </a:p>
          <a:p>
            <a:pPr marR="0" lvl="0" algn="l" rtl="0">
              <a:spcBef>
                <a:spcPts val="0"/>
              </a:spcBef>
              <a:spcAft>
                <a:spcPts val="0"/>
              </a:spcAft>
              <a:buClr>
                <a:schemeClr val="dk1"/>
              </a:buClr>
              <a:buSzPts val="2000"/>
            </a:pPr>
            <a:endParaRPr lang="en-US"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
                </a:ext>
              </a:extLst>
            </a:endParaRPr>
          </a:p>
          <a:p>
            <a:pPr marL="342900" marR="0" lvl="0" indent="-342900" algn="l" rtl="0">
              <a:spcBef>
                <a:spcPts val="0"/>
              </a:spcBef>
              <a:spcAft>
                <a:spcPts val="0"/>
              </a:spcAft>
              <a:buClr>
                <a:schemeClr val="dk1"/>
              </a:buClr>
              <a:buSzPts val="2000"/>
              <a:buFont typeface="Noto Sans Symbols"/>
              <a:buChar char="▪"/>
            </a:pPr>
            <a:r>
              <a:rPr lang="bg-BG" sz="2200" b="1" u="sng"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4"/>
                  </a:ext>
                </a:extLst>
              </a:rPr>
              <a:t>Сърдечен удар</a:t>
            </a:r>
            <a:endPar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4"/>
                </a:ext>
              </a:extLst>
            </a:endParaRPr>
          </a:p>
          <a:p>
            <a:pPr marR="0" lvl="0" algn="l" rtl="0">
              <a:spcBef>
                <a:spcPts val="0"/>
              </a:spcBef>
              <a:spcAft>
                <a:spcPts val="0"/>
              </a:spcAft>
              <a:buClr>
                <a:schemeClr val="dk1"/>
              </a:buClr>
              <a:buSzPts val="2000"/>
            </a:pPr>
            <a:endPar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4"/>
                </a:ext>
              </a:extLst>
            </a:endParaRPr>
          </a:p>
          <a:p>
            <a:pPr marL="342900" marR="0" lvl="0" indent="-342900" algn="l" rtl="0">
              <a:spcBef>
                <a:spcPts val="0"/>
              </a:spcBef>
              <a:spcAft>
                <a:spcPts val="0"/>
              </a:spcAft>
              <a:buClr>
                <a:schemeClr val="dk1"/>
              </a:buClr>
              <a:buSzPts val="2000"/>
              <a:buFont typeface="Noto Sans Symbols"/>
              <a:buChar char="▪"/>
            </a:pPr>
            <a:r>
              <a:rPr lang="bg-BG" sz="2200" b="1" u="sng"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9"/>
                  </a:ext>
                </a:extLst>
              </a:rPr>
              <a:t>Мозъчен удар</a:t>
            </a:r>
            <a:endPar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9"/>
                </a:ext>
              </a:extLst>
            </a:endParaRPr>
          </a:p>
          <a:p>
            <a:pPr marR="0" lvl="0" algn="l" rtl="0">
              <a:spcBef>
                <a:spcPts val="0"/>
              </a:spcBef>
              <a:spcAft>
                <a:spcPts val="0"/>
              </a:spcAft>
              <a:buClr>
                <a:schemeClr val="dk1"/>
              </a:buClr>
              <a:buSzPts val="2000"/>
            </a:pPr>
            <a:endParaRPr sz="2200" dirty="0">
              <a:latin typeface="Times New Roman" panose="02020603050405020304" pitchFamily="18" charset="0"/>
              <a:cs typeface="Times New Roman" panose="02020603050405020304" pitchFamily="18"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1"/>
                </a:ext>
              </a:extLst>
            </a:endParaRPr>
          </a:p>
          <a:p>
            <a:pPr marL="342900" marR="0" lvl="0" indent="-342900" algn="l" rtl="0">
              <a:spcBef>
                <a:spcPts val="0"/>
              </a:spcBef>
              <a:spcAft>
                <a:spcPts val="0"/>
              </a:spcAft>
              <a:buClr>
                <a:schemeClr val="dk1"/>
              </a:buClr>
              <a:buSzPts val="2000"/>
              <a:buFont typeface="Noto Sans Symbols"/>
              <a:buChar char="▪"/>
            </a:pPr>
            <a:r>
              <a:rPr lang="bg-BG" sz="2200" b="1" u="sng"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2"/>
                  </a:ext>
                </a:extLst>
              </a:rPr>
              <a:t>Затруднения при дишането</a:t>
            </a:r>
            <a:endPar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2"/>
                </a:ext>
              </a:extLst>
            </a:endParaRPr>
          </a:p>
          <a:p>
            <a:pPr marR="0" lvl="0" algn="l" rtl="0">
              <a:spcBef>
                <a:spcPts val="0"/>
              </a:spcBef>
              <a:spcAft>
                <a:spcPts val="0"/>
              </a:spcAft>
              <a:buClr>
                <a:schemeClr val="dk1"/>
              </a:buClr>
              <a:buSzPts val="2000"/>
            </a:pPr>
            <a:endParaRPr sz="2200" dirty="0">
              <a:latin typeface="Times New Roman" panose="02020603050405020304" pitchFamily="18" charset="0"/>
              <a:cs typeface="Times New Roman" panose="02020603050405020304" pitchFamily="18"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4"/>
                </a:ext>
              </a:extLst>
            </a:endParaRPr>
          </a:p>
          <a:p>
            <a:pPr marL="342900" marR="0" lvl="0" indent="-342900" algn="l" rtl="0">
              <a:spcBef>
                <a:spcPts val="0"/>
              </a:spcBef>
              <a:spcAft>
                <a:spcPts val="0"/>
              </a:spcAft>
              <a:buClr>
                <a:schemeClr val="dk1"/>
              </a:buClr>
              <a:buSzPts val="2000"/>
              <a:buFont typeface="Noto Sans Symbols"/>
              <a:buChar char="▪"/>
            </a:pPr>
            <a:r>
              <a:rPr lang="bg-BG" sz="2200" b="1" u="sng"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5"/>
                  </a:ext>
                </a:extLst>
              </a:rPr>
              <a:t>Епилептичен припадък</a:t>
            </a:r>
            <a:endParaRPr lang="en-US" sz="2200" b="1" u="sng"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5"/>
                </a:ext>
              </a:extLst>
            </a:endParaRPr>
          </a:p>
          <a:p>
            <a:pPr marR="0" lvl="0" algn="l" rtl="0">
              <a:spcBef>
                <a:spcPts val="0"/>
              </a:spcBef>
              <a:spcAft>
                <a:spcPts val="0"/>
              </a:spcAft>
              <a:buClr>
                <a:schemeClr val="dk1"/>
              </a:buClr>
              <a:buSzPts val="2000"/>
            </a:pPr>
            <a:endParaRPr sz="2200" dirty="0">
              <a:latin typeface="Times New Roman" panose="02020603050405020304" pitchFamily="18" charset="0"/>
              <a:cs typeface="Times New Roman" panose="02020603050405020304" pitchFamily="18" charset="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7"/>
                </a:ext>
              </a:extLst>
            </a:endParaRPr>
          </a:p>
          <a:p>
            <a:pPr marL="342900" marR="0" lvl="0" indent="-342900" algn="l" rtl="0">
              <a:spcBef>
                <a:spcPts val="0"/>
              </a:spcBef>
              <a:spcAft>
                <a:spcPts val="0"/>
              </a:spcAft>
              <a:buClr>
                <a:schemeClr val="dk1"/>
              </a:buClr>
              <a:buSzPts val="2000"/>
              <a:buFont typeface="Noto Sans Symbols"/>
              <a:buChar char="▪"/>
            </a:pPr>
            <a:r>
              <a:rPr lang="bg-BG" sz="2200" b="1" u="sng"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18"/>
                  </a:ext>
                </a:extLst>
              </a:rPr>
              <a:t>Остра болка</a:t>
            </a:r>
            <a:endParaRPr sz="2200" dirty="0">
              <a:latin typeface="Times New Roman" panose="02020603050405020304" pitchFamily="18" charset="0"/>
              <a:cs typeface="Times New Roman" panose="02020603050405020304" pitchFamily="18" charset="0"/>
            </a:endParaRPr>
          </a:p>
        </p:txBody>
      </p:sp>
      <p:sp>
        <p:nvSpPr>
          <p:cNvPr id="103" name="Google Shape;103;p3"/>
          <p:cNvSpPr txBox="1"/>
          <p:nvPr/>
        </p:nvSpPr>
        <p:spPr>
          <a:xfrm>
            <a:off x="1484025" y="431558"/>
            <a:ext cx="6850505" cy="6462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3600" dirty="0" smtClean="0">
                <a:solidFill>
                  <a:schemeClr val="dk1"/>
                </a:solidFill>
                <a:latin typeface="Times New Roman" panose="02020603050405020304" pitchFamily="18" charset="0"/>
                <a:ea typeface="Calibri"/>
                <a:cs typeface="Times New Roman" panose="02020603050405020304" pitchFamily="18" charset="0"/>
                <a:sym typeface="Calibri"/>
              </a:rPr>
              <a:t>Определение на спешен случай</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8"/>
        <p:cNvGrpSpPr/>
        <p:nvPr/>
      </p:nvGrpSpPr>
      <p:grpSpPr>
        <a:xfrm>
          <a:off x="0" y="0"/>
          <a:ext cx="0" cy="0"/>
          <a:chOff x="0" y="0"/>
          <a:chExt cx="0" cy="0"/>
        </a:xfrm>
      </p:grpSpPr>
      <p:sp>
        <p:nvSpPr>
          <p:cNvPr id="109" name="Google Shape;109;p4"/>
          <p:cNvSpPr txBox="1"/>
          <p:nvPr/>
        </p:nvSpPr>
        <p:spPr>
          <a:xfrm>
            <a:off x="0" y="1457746"/>
            <a:ext cx="8983743" cy="261606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2200" b="1" u="sng" dirty="0" smtClean="0">
                <a:solidFill>
                  <a:schemeClr val="dk1"/>
                </a:solidFill>
                <a:latin typeface="Times New Roman" panose="02020603050405020304" pitchFamily="18" charset="0"/>
                <a:ea typeface="Calibri"/>
                <a:cs typeface="Times New Roman" panose="02020603050405020304" pitchFamily="18" charset="0"/>
                <a:sym typeface="Calibri"/>
              </a:rPr>
              <a:t>Стъпка</a:t>
            </a:r>
            <a:r>
              <a:rPr lang="en-US" sz="2200" b="1" u="sng"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en-US" sz="2200" b="1" u="sng" dirty="0">
                <a:solidFill>
                  <a:schemeClr val="dk1"/>
                </a:solidFill>
                <a:latin typeface="Times New Roman" panose="02020603050405020304" pitchFamily="18" charset="0"/>
                <a:ea typeface="Calibri"/>
                <a:cs typeface="Times New Roman" panose="02020603050405020304" pitchFamily="18" charset="0"/>
                <a:sym typeface="Calibri"/>
              </a:rPr>
              <a:t>1: </a:t>
            </a:r>
            <a:r>
              <a:rPr lang="bg-BG" sz="2200" b="1" u="sng" dirty="0" smtClean="0">
                <a:solidFill>
                  <a:schemeClr val="dk1"/>
                </a:solidFill>
                <a:latin typeface="Times New Roman" panose="02020603050405020304" pitchFamily="18" charset="0"/>
                <a:ea typeface="Calibri"/>
                <a:cs typeface="Times New Roman" panose="02020603050405020304" pitchFamily="18" charset="0"/>
                <a:sym typeface="Calibri"/>
              </a:rPr>
              <a:t>БЪДЕТЕ ПОДГОТВЕНИ</a:t>
            </a:r>
          </a:p>
          <a:p>
            <a:pPr marL="342900" marR="0" lvl="0" indent="-342900" algn="l" rtl="0">
              <a:spcBef>
                <a:spcPts val="0"/>
              </a:spcBef>
              <a:spcAft>
                <a:spcPts val="0"/>
              </a:spcAft>
              <a:buClr>
                <a:schemeClr val="dk1"/>
              </a:buClr>
              <a:buSzPts val="2000"/>
              <a:buFont typeface="Noto Sans Symbols"/>
              <a:buChar char="▪"/>
            </a:pPr>
            <a:endParaRPr lang="bg-BG" sz="1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Сложете телефонните номера за спешни случаи близо до телефонния апарат</a:t>
            </a:r>
          </a:p>
          <a:p>
            <a:pPr marL="342900" marR="0" lvl="0" indent="-342900" algn="l" rtl="0">
              <a:spcBef>
                <a:spcPts val="0"/>
              </a:spcBef>
              <a:spcAft>
                <a:spcPts val="0"/>
              </a:spcAft>
              <a:buClr>
                <a:schemeClr val="dk1"/>
              </a:buClr>
              <a:buSzPts val="20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Съберете всички необходими медицински документи в чекмедже близо до вратата</a:t>
            </a:r>
          </a:p>
          <a:p>
            <a:pPr marL="342900" marR="0" lvl="0" indent="-342900" algn="l" rtl="0">
              <a:spcBef>
                <a:spcPts val="0"/>
              </a:spcBef>
              <a:spcAft>
                <a:spcPts val="0"/>
              </a:spcAft>
              <a:buClr>
                <a:schemeClr val="dk1"/>
              </a:buClr>
              <a:buSzPts val="20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Винаги имайте готова чанта с необходимите вещи за хоспитализация</a:t>
            </a:r>
          </a:p>
          <a:p>
            <a:pPr marL="342900" marR="0" lvl="0" indent="-342900" algn="l" rtl="0">
              <a:spcBef>
                <a:spcPts val="0"/>
              </a:spcBef>
              <a:spcAft>
                <a:spcPts val="0"/>
              </a:spcAft>
              <a:buClr>
                <a:schemeClr val="dk1"/>
              </a:buClr>
              <a:buSzPts val="20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Имайте вашия адрес и вашия телефонен номер записани на лист</a:t>
            </a:r>
          </a:p>
        </p:txBody>
      </p:sp>
      <p:sp>
        <p:nvSpPr>
          <p:cNvPr id="110" name="Google Shape;110;p4"/>
          <p:cNvSpPr txBox="1"/>
          <p:nvPr/>
        </p:nvSpPr>
        <p:spPr>
          <a:xfrm>
            <a:off x="1424066" y="358449"/>
            <a:ext cx="7084934" cy="6462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36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0"/>
                  </a:ext>
                </a:extLst>
              </a:rPr>
              <a:t>Да мислим преди спешния случай</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2" name="Ορθογώνιο 1">
            <a:extLst>
              <a:ext uri="{FF2B5EF4-FFF2-40B4-BE49-F238E27FC236}">
                <a16:creationId xmlns:a16="http://schemas.microsoft.com/office/drawing/2014/main" id="{CD9F6E16-4F70-4724-AF4D-2AABB083B9F7}"/>
              </a:ext>
            </a:extLst>
          </p:cNvPr>
          <p:cNvSpPr/>
          <p:nvPr/>
        </p:nvSpPr>
        <p:spPr>
          <a:xfrm>
            <a:off x="-1" y="4241899"/>
            <a:ext cx="8983743" cy="2616101"/>
          </a:xfrm>
          <a:prstGeom prst="rect">
            <a:avLst/>
          </a:prstGeom>
        </p:spPr>
        <p:txBody>
          <a:bodyPr wrap="square">
            <a:spAutoFit/>
          </a:bodyPr>
          <a:lstStyle/>
          <a:p>
            <a:pPr lvl="0" algn="ctr"/>
            <a:r>
              <a:rPr lang="bg-BG" sz="2200" b="1" u="sng" dirty="0" smtClean="0">
                <a:latin typeface="Times New Roman" panose="02020603050405020304" pitchFamily="18" charset="0"/>
                <a:ea typeface="Calibri"/>
                <a:cs typeface="Times New Roman" panose="02020603050405020304" pitchFamily="18" charset="0"/>
                <a:sym typeface="Calibri"/>
              </a:rPr>
              <a:t>СТЪПКА </a:t>
            </a:r>
            <a:r>
              <a:rPr lang="en-US" sz="2200" b="1" u="sng" dirty="0" smtClean="0">
                <a:latin typeface="Times New Roman" panose="02020603050405020304" pitchFamily="18" charset="0"/>
                <a:ea typeface="Calibri"/>
                <a:cs typeface="Times New Roman" panose="02020603050405020304" pitchFamily="18" charset="0"/>
                <a:sym typeface="Calibri"/>
              </a:rPr>
              <a:t>2</a:t>
            </a:r>
            <a:r>
              <a:rPr lang="en-US" sz="2200" b="1" u="sng" dirty="0">
                <a:latin typeface="Times New Roman" panose="02020603050405020304" pitchFamily="18" charset="0"/>
                <a:ea typeface="Calibri"/>
                <a:cs typeface="Times New Roman" panose="02020603050405020304" pitchFamily="18" charset="0"/>
                <a:sym typeface="Calibri"/>
              </a:rPr>
              <a:t>: </a:t>
            </a:r>
            <a:r>
              <a:rPr lang="bg-BG" sz="2200" b="1" u="sng" dirty="0" smtClean="0">
                <a:latin typeface="Times New Roman" panose="02020603050405020304" pitchFamily="18" charset="0"/>
                <a:ea typeface="Calibri"/>
                <a:cs typeface="Times New Roman" panose="02020603050405020304" pitchFamily="18" charset="0"/>
                <a:sym typeface="Calibri"/>
              </a:rPr>
              <a:t>ЗАПАЗЕТЕ СПОКОЙСТВИЕ</a:t>
            </a:r>
            <a:endParaRPr lang="en-US" sz="2200" dirty="0">
              <a:latin typeface="Times New Roman" panose="02020603050405020304" pitchFamily="18" charset="0"/>
              <a:cs typeface="Times New Roman" panose="02020603050405020304" pitchFamily="18" charset="0"/>
            </a:endParaRPr>
          </a:p>
          <a:p>
            <a:pPr lvl="0"/>
            <a:endParaRPr lang="en-US" sz="1000" dirty="0">
              <a:latin typeface="Times New Roman" panose="02020603050405020304" pitchFamily="18" charset="0"/>
              <a:ea typeface="Calibri"/>
              <a:cs typeface="Times New Roman" panose="02020603050405020304" pitchFamily="18" charset="0"/>
              <a:sym typeface="Calibri"/>
            </a:endParaRPr>
          </a:p>
          <a:p>
            <a:pPr marL="342900" lvl="0" indent="-342900">
              <a:buSzPts val="2000"/>
              <a:buFont typeface="Noto Sans Symbols"/>
              <a:buChar char="▪"/>
            </a:pPr>
            <a:r>
              <a:rPr lang="bg-BG" sz="2200" dirty="0" smtClean="0">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21"/>
                  </a:ext>
                </a:extLst>
              </a:rPr>
              <a:t>Вие сте единственият, който може да предприеме </a:t>
            </a:r>
            <a:r>
              <a:rPr lang="bg-BG" sz="2200" dirty="0" smtClean="0">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21"/>
                  </a:ext>
                </a:extLst>
              </a:rPr>
              <a:t>нещо. </a:t>
            </a:r>
            <a:r>
              <a:rPr lang="bg-BG" sz="2200" dirty="0" smtClean="0">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21"/>
                  </a:ext>
                </a:extLst>
              </a:rPr>
              <a:t>Грижете се за </a:t>
            </a:r>
            <a:r>
              <a:rPr lang="bg-BG" sz="2200" dirty="0" smtClean="0">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21"/>
                  </a:ext>
                </a:extLst>
              </a:rPr>
              <a:t>собственото си състояние.</a:t>
            </a:r>
            <a:endParaRPr lang="bg-BG" sz="2200" dirty="0" smtClean="0">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21"/>
                </a:ext>
              </a:extLst>
            </a:endParaRPr>
          </a:p>
          <a:p>
            <a:pPr marL="342900" lvl="0" indent="-342900">
              <a:buSzPts val="2000"/>
              <a:buFont typeface="Noto Sans Symbols"/>
              <a:buChar char="▪"/>
            </a:pPr>
            <a:r>
              <a:rPr lang="bg-BG" sz="2200" dirty="0" smtClean="0">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21"/>
                  </a:ext>
                </a:extLst>
              </a:rPr>
              <a:t>Дишайте дълбоко и си повтаряйте, че можете да се справите със ситуацията.</a:t>
            </a:r>
          </a:p>
          <a:p>
            <a:pPr marL="342900" lvl="0" indent="-342900">
              <a:buSzPts val="2000"/>
              <a:buFont typeface="Noto Sans Symbols"/>
              <a:buChar char="▪"/>
            </a:pPr>
            <a:r>
              <a:rPr lang="bg-BG" sz="2200" dirty="0" smtClean="0">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21"/>
                  </a:ext>
                </a:extLst>
              </a:rPr>
              <a:t>Дишайте дълбоко преди да действате.</a:t>
            </a:r>
          </a:p>
          <a:p>
            <a:pPr marL="342900" lvl="0" indent="-342900">
              <a:buSzPts val="2000"/>
              <a:buFont typeface="Noto Sans Symbols"/>
              <a:buChar char="▪"/>
            </a:pPr>
            <a:r>
              <a:rPr lang="bg-BG" sz="2200" dirty="0" smtClean="0">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21"/>
                  </a:ext>
                </a:extLst>
              </a:rPr>
              <a:t>Дайте си време да помислите преди да действате</a:t>
            </a:r>
            <a:r>
              <a:rPr lang="bg-BG" sz="2000" dirty="0" smtClean="0">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21"/>
                  </a:ext>
                </a:extLst>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8"/>
        <p:cNvGrpSpPr/>
        <p:nvPr/>
      </p:nvGrpSpPr>
      <p:grpSpPr>
        <a:xfrm>
          <a:off x="0" y="0"/>
          <a:ext cx="0" cy="0"/>
          <a:chOff x="0" y="0"/>
          <a:chExt cx="0" cy="0"/>
        </a:xfrm>
      </p:grpSpPr>
      <p:sp>
        <p:nvSpPr>
          <p:cNvPr id="109" name="Google Shape;109;p4"/>
          <p:cNvSpPr txBox="1"/>
          <p:nvPr/>
        </p:nvSpPr>
        <p:spPr>
          <a:xfrm>
            <a:off x="62842" y="1412776"/>
            <a:ext cx="8983743" cy="2800726"/>
          </a:xfrm>
          <a:prstGeom prst="rect">
            <a:avLst/>
          </a:prstGeom>
          <a:noFill/>
          <a:ln>
            <a:noFill/>
          </a:ln>
        </p:spPr>
        <p:txBody>
          <a:bodyPr spcFirstLastPara="1" wrap="square" lIns="91425" tIns="45700" rIns="91425" bIns="45700" anchor="t" anchorCtr="0">
            <a:spAutoFit/>
          </a:bodyPr>
          <a:lstStyle/>
          <a:p>
            <a:pPr lvl="0" algn="ctr"/>
            <a:r>
              <a:rPr lang="bg-BG" sz="2200" b="1" u="sng" dirty="0" smtClean="0">
                <a:solidFill>
                  <a:schemeClr val="dk1"/>
                </a:solidFill>
                <a:latin typeface="Times New Roman" panose="02020603050405020304" pitchFamily="18" charset="0"/>
                <a:ea typeface="Calibri"/>
                <a:cs typeface="Times New Roman" panose="02020603050405020304" pitchFamily="18" charset="0"/>
                <a:sym typeface="Calibri"/>
              </a:rPr>
              <a:t>СТЪПКА</a:t>
            </a:r>
            <a:r>
              <a:rPr lang="en-US" sz="2200" b="1" u="sng"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en-US" sz="2200" b="1" u="sng" dirty="0">
                <a:solidFill>
                  <a:schemeClr val="dk1"/>
                </a:solidFill>
                <a:latin typeface="Times New Roman" panose="02020603050405020304" pitchFamily="18" charset="0"/>
                <a:ea typeface="Calibri"/>
                <a:cs typeface="Times New Roman" panose="02020603050405020304" pitchFamily="18" charset="0"/>
                <a:sym typeface="Calibri"/>
              </a:rPr>
              <a:t>3: </a:t>
            </a:r>
            <a:r>
              <a:rPr lang="bg-BG" sz="2200" b="1" u="sng" dirty="0" smtClean="0">
                <a:solidFill>
                  <a:schemeClr val="dk1"/>
                </a:solidFill>
                <a:latin typeface="Times New Roman" panose="02020603050405020304" pitchFamily="18" charset="0"/>
                <a:ea typeface="Calibri"/>
                <a:cs typeface="Times New Roman" panose="02020603050405020304" pitchFamily="18" charset="0"/>
                <a:sym typeface="Calibri"/>
              </a:rPr>
              <a:t>КОМУНИКАЦИЯ СЪС СПЕШНАТА ПОМОЩ</a:t>
            </a:r>
            <a:endParaRPr sz="2200" dirty="0">
              <a:latin typeface="Times New Roman" panose="02020603050405020304" pitchFamily="18" charset="0"/>
              <a:cs typeface="Times New Roman" panose="02020603050405020304" pitchFamily="18" charset="0"/>
            </a:endParaRPr>
          </a:p>
          <a:p>
            <a:pPr marL="0" marR="0" lvl="0" indent="0" algn="l" rtl="0">
              <a:spcBef>
                <a:spcPts val="0"/>
              </a:spcBef>
              <a:spcAft>
                <a:spcPts val="0"/>
              </a:spcAft>
              <a:buNone/>
            </a:pP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buClr>
                <a:schemeClr val="dk1"/>
              </a:buClr>
              <a:buSzPts val="2000"/>
              <a:buFont typeface="Noto Sans Symbols"/>
              <a:buChar char="▪"/>
            </a:pPr>
            <a:r>
              <a:rPr lang="bg-BG" sz="2200" dirty="0" smtClean="0">
                <a:solidFill>
                  <a:schemeClr val="dk1"/>
                </a:solidFill>
                <a:latin typeface="Times New Roman" panose="02020603050405020304" pitchFamily="18" charset="0"/>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25"/>
                  </a:ext>
                </a:extLst>
              </a:rPr>
              <a:t>Опишете ситуацията точно и спокойно: пациентът има ли пулс</a:t>
            </a:r>
            <a:endParaRPr lang="en-US" sz="2200" dirty="0">
              <a:latin typeface="Times New Roman" panose="02020603050405020304" pitchFamily="18" charset="0"/>
              <a:cs typeface="Times New Roman" panose="02020603050405020304" pitchFamily="18" charset="0"/>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1"/>
                </a:ext>
              </a:extLst>
            </a:endParaRPr>
          </a:p>
          <a:p>
            <a:pPr marL="342900" lvl="0" indent="-342900">
              <a:buClr>
                <a:schemeClr val="dk1"/>
              </a:buClr>
              <a:buSzPts val="2000"/>
              <a:buFont typeface="Noto Sans Symbols"/>
              <a:buChar char="✔"/>
            </a:pPr>
            <a:r>
              <a:rPr lang="bg-BG"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2"/>
                  </a:ext>
                </a:extLst>
              </a:rPr>
              <a:t>в</a:t>
            </a: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2"/>
                  </a:ext>
                </a:extLst>
              </a:rPr>
              <a:t> съзнание ли е</a:t>
            </a:r>
            <a:endParaRPr lang="en-US" sz="2200" dirty="0">
              <a:latin typeface="Times New Roman" panose="02020603050405020304" pitchFamily="18" charset="0"/>
              <a:cs typeface="Times New Roman" panose="02020603050405020304" pitchFamily="18" charset="0"/>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3"/>
                </a:ext>
              </a:extLst>
            </a:endParaRPr>
          </a:p>
          <a:p>
            <a:pPr marL="342900" lvl="0" indent="-342900">
              <a:buClr>
                <a:schemeClr val="dk1"/>
              </a:buClr>
              <a:buSzPts val="2000"/>
              <a:buFont typeface="Noto Sans Symbols"/>
              <a:buChar char="✔"/>
            </a:pPr>
            <a:r>
              <a:rPr lang="bg-BG" sz="2200" dirty="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4"/>
                  </a:ext>
                </a:extLst>
              </a:rPr>
              <a:t>и</a:t>
            </a: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4"/>
                  </a:ext>
                </a:extLst>
              </a:rPr>
              <a:t>ма ли кървене</a:t>
            </a:r>
            <a:endParaRPr lang="en-US" sz="2200" dirty="0">
              <a:latin typeface="Times New Roman" panose="02020603050405020304" pitchFamily="18" charset="0"/>
              <a:cs typeface="Times New Roman" panose="02020603050405020304" pitchFamily="18" charset="0"/>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5"/>
                </a:ext>
              </a:extLst>
            </a:endParaRPr>
          </a:p>
          <a:p>
            <a:pPr marL="342900" lvl="0" indent="-342900">
              <a:buClr>
                <a:schemeClr val="dk1"/>
              </a:buClr>
              <a:buSzPts val="20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36"/>
                  </a:ext>
                </a:extLst>
              </a:rPr>
              <a:t>от колко време е в това състояние</a:t>
            </a:r>
            <a:endParaRPr lang="en-US" sz="22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lvl="0" indent="-342900">
              <a:buClr>
                <a:schemeClr val="dk1"/>
              </a:buClr>
              <a:buSzPts val="20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Дайте името си и пълния си адрес</a:t>
            </a:r>
            <a:endParaRPr lang="en-US" sz="2200" dirty="0">
              <a:latin typeface="Times New Roman" panose="02020603050405020304" pitchFamily="18" charset="0"/>
              <a:ea typeface="Calibri"/>
              <a:cs typeface="Times New Roman" panose="02020603050405020304" pitchFamily="18" charset="0"/>
            </a:endParaRPr>
          </a:p>
          <a:p>
            <a:pPr marL="342900" lvl="0" indent="-342900">
              <a:buClr>
                <a:schemeClr val="dk1"/>
              </a:buClr>
              <a:buSzPts val="2000"/>
              <a:buFont typeface="Noto Sans Symbols"/>
              <a:buChar char="▪"/>
            </a:pP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Останете близко до пациента и му кажете, че помощта е напът.</a:t>
            </a:r>
          </a:p>
        </p:txBody>
      </p:sp>
      <p:sp>
        <p:nvSpPr>
          <p:cNvPr id="2" name="Ορθογώνιο 1">
            <a:extLst>
              <a:ext uri="{FF2B5EF4-FFF2-40B4-BE49-F238E27FC236}">
                <a16:creationId xmlns:a16="http://schemas.microsoft.com/office/drawing/2014/main" id="{CD9F6E16-4F70-4724-AF4D-2AABB083B9F7}"/>
              </a:ext>
            </a:extLst>
          </p:cNvPr>
          <p:cNvSpPr/>
          <p:nvPr/>
        </p:nvSpPr>
        <p:spPr>
          <a:xfrm>
            <a:off x="160257" y="4363123"/>
            <a:ext cx="8983743" cy="2462213"/>
          </a:xfrm>
          <a:prstGeom prst="rect">
            <a:avLst/>
          </a:prstGeom>
        </p:spPr>
        <p:txBody>
          <a:bodyPr wrap="square">
            <a:spAutoFit/>
          </a:bodyPr>
          <a:lstStyle/>
          <a:p>
            <a:pPr lvl="0" algn="ctr"/>
            <a:r>
              <a:rPr lang="bg-BG" sz="2200" b="1" u="sng" dirty="0" smtClean="0">
                <a:solidFill>
                  <a:schemeClr val="dk1"/>
                </a:solidFill>
                <a:latin typeface="Times New Roman" panose="02020603050405020304" pitchFamily="18" charset="0"/>
                <a:ea typeface="Calibri"/>
                <a:cs typeface="Times New Roman" panose="02020603050405020304" pitchFamily="18" charset="0"/>
                <a:sym typeface="Calibri"/>
              </a:rPr>
              <a:t>СТЪПКА</a:t>
            </a:r>
            <a:r>
              <a:rPr lang="en-US" sz="2200" b="1" u="sng"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en-US" sz="2200" b="1" u="sng" dirty="0">
                <a:solidFill>
                  <a:schemeClr val="dk1"/>
                </a:solidFill>
                <a:latin typeface="Times New Roman" panose="02020603050405020304" pitchFamily="18" charset="0"/>
                <a:ea typeface="Calibri"/>
                <a:cs typeface="Times New Roman" panose="02020603050405020304" pitchFamily="18" charset="0"/>
                <a:sym typeface="Calibri"/>
              </a:rPr>
              <a:t>4: </a:t>
            </a:r>
            <a:r>
              <a:rPr lang="bg-BG" sz="2200" b="1" u="sng" dirty="0" smtClean="0">
                <a:solidFill>
                  <a:schemeClr val="dk1"/>
                </a:solidFill>
                <a:latin typeface="Times New Roman" panose="02020603050405020304" pitchFamily="18" charset="0"/>
                <a:ea typeface="Calibri"/>
                <a:cs typeface="Times New Roman" panose="02020603050405020304" pitchFamily="18" charset="0"/>
                <a:sym typeface="Calibri"/>
              </a:rPr>
              <a:t>ПОГЛЕДНЕТЕ СИТУАЦИЯТА КАТО ЦЯЛО</a:t>
            </a:r>
            <a:endParaRPr lang="en-US" sz="2200" dirty="0">
              <a:latin typeface="Times New Roman" panose="02020603050405020304" pitchFamily="18" charset="0"/>
              <a:cs typeface="Times New Roman" panose="02020603050405020304" pitchFamily="18" charset="0"/>
            </a:endParaRPr>
          </a:p>
          <a:p>
            <a:pPr lvl="0"/>
            <a:endParaRPr lang="en-US" sz="2200" dirty="0">
              <a:latin typeface="Times New Roman" panose="02020603050405020304" pitchFamily="18" charset="0"/>
              <a:ea typeface="Calibri"/>
              <a:cs typeface="Times New Roman" panose="02020603050405020304" pitchFamily="18" charset="0"/>
              <a:sym typeface="Calibri"/>
            </a:endParaRPr>
          </a:p>
          <a:p>
            <a:pPr marL="285750" lvl="0" indent="-285750">
              <a:buClr>
                <a:schemeClr val="dk1"/>
              </a:buClr>
              <a:buSzPts val="2000"/>
              <a:buFont typeface="Noto Sans Symbols"/>
              <a:buChar char="▪"/>
            </a:pPr>
            <a:r>
              <a:rPr lang="bg-BG" sz="2200" dirty="0" smtClean="0">
                <a:solidFill>
                  <a:schemeClr val="dk1"/>
                </a:solidFill>
                <a:latin typeface="Times New Roman" panose="02020603050405020304" pitchFamily="18" charset="0"/>
                <a:cs typeface="Times New Roman" panose="02020603050405020304" pitchFamily="18" charset="0"/>
                <a:sym typeface="Calibri"/>
              </a:rPr>
              <a:t>Опитайте се да поддържате пациента в съзнание колкото се може по-дълго, като:</a:t>
            </a:r>
            <a:endParaRPr lang="en-US" sz="2200" dirty="0">
              <a:latin typeface="Times New Roman" panose="02020603050405020304" pitchFamily="18" charset="0"/>
              <a:cs typeface="Times New Roman" panose="02020603050405020304" pitchFamily="18" charset="0"/>
            </a:endParaRPr>
          </a:p>
          <a:p>
            <a:pPr marL="285750" lvl="0" indent="-285750">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 </a:t>
            </a: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нежно търкате гърдите му</a:t>
            </a:r>
            <a:endParaRPr lang="en-US" sz="2200" dirty="0">
              <a:latin typeface="Times New Roman" panose="02020603050405020304" pitchFamily="18" charset="0"/>
              <a:cs typeface="Times New Roman" panose="02020603050405020304" pitchFamily="18" charset="0"/>
            </a:endParaRPr>
          </a:p>
          <a:p>
            <a:pPr marL="285750" lvl="0" indent="-285750">
              <a:buClr>
                <a:schemeClr val="dk1"/>
              </a:buClr>
              <a:buSzPts val="2000"/>
              <a:buFont typeface="Noto Sans Symbols"/>
              <a:buChar char="✔"/>
            </a:pPr>
            <a:r>
              <a:rPr lang="en-US" sz="2200" dirty="0">
                <a:solidFill>
                  <a:schemeClr val="dk1"/>
                </a:solidFill>
                <a:latin typeface="Times New Roman" panose="02020603050405020304" pitchFamily="18" charset="0"/>
                <a:ea typeface="Calibri"/>
                <a:cs typeface="Times New Roman" panose="02020603050405020304" pitchFamily="18" charset="0"/>
                <a:sym typeface="Calibri"/>
              </a:rPr>
              <a:t> </a:t>
            </a: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щипете ушната му мида</a:t>
            </a:r>
            <a:endParaRPr lang="en-US" sz="2200" dirty="0">
              <a:latin typeface="Times New Roman" panose="02020603050405020304" pitchFamily="18" charset="0"/>
              <a:cs typeface="Times New Roman" panose="02020603050405020304" pitchFamily="18" charset="0"/>
            </a:endParaRPr>
          </a:p>
          <a:p>
            <a:pPr marL="285750" lvl="0" indent="-285750">
              <a:buClr>
                <a:schemeClr val="dk1"/>
              </a:buClr>
              <a:buSzPts val="2000"/>
              <a:buFont typeface="Noto Sans Symbols"/>
              <a:buChar char="✔"/>
            </a:pPr>
            <a:r>
              <a:rPr lang="bg-BG" sz="2200" dirty="0">
                <a:solidFill>
                  <a:schemeClr val="dk1"/>
                </a:solidFill>
                <a:latin typeface="Times New Roman" panose="02020603050405020304" pitchFamily="18" charset="0"/>
                <a:ea typeface="Calibri"/>
                <a:cs typeface="Times New Roman" panose="02020603050405020304" pitchFamily="18" charset="0"/>
                <a:sym typeface="Calibri"/>
              </a:rPr>
              <a:t>д</a:t>
            </a:r>
            <a:r>
              <a:rPr lang="bg-BG" sz="2200" dirty="0" smtClean="0">
                <a:solidFill>
                  <a:schemeClr val="dk1"/>
                </a:solidFill>
                <a:latin typeface="Times New Roman" panose="02020603050405020304" pitchFamily="18" charset="0"/>
                <a:ea typeface="Calibri"/>
                <a:cs typeface="Times New Roman" panose="02020603050405020304" pitchFamily="18" charset="0"/>
                <a:sym typeface="Calibri"/>
              </a:rPr>
              <a:t>окосвате клепачите му, за да видите дали ще се отворят</a:t>
            </a:r>
            <a:r>
              <a:rPr lang="en-US" sz="2200" dirty="0" smtClean="0">
                <a:solidFill>
                  <a:schemeClr val="dk1"/>
                </a:solidFill>
                <a:latin typeface="Times New Roman" panose="02020603050405020304" pitchFamily="18" charset="0"/>
                <a:ea typeface="Calibri"/>
                <a:cs typeface="Times New Roman" panose="02020603050405020304" pitchFamily="18" charset="0"/>
                <a:sym typeface="Calibri"/>
              </a:rPr>
              <a:t>.</a:t>
            </a:r>
            <a:endParaRPr lang="en-US" sz="2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5" name="Google Shape;110;p4"/>
          <p:cNvSpPr txBox="1"/>
          <p:nvPr/>
        </p:nvSpPr>
        <p:spPr>
          <a:xfrm>
            <a:off x="1424066" y="358449"/>
            <a:ext cx="7084934" cy="6462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36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0"/>
                  </a:ext>
                </a:extLst>
              </a:rPr>
              <a:t>Да мислим преди спешния случай</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val="723931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8"/>
        <p:cNvGrpSpPr/>
        <p:nvPr/>
      </p:nvGrpSpPr>
      <p:grpSpPr>
        <a:xfrm>
          <a:off x="0" y="0"/>
          <a:ext cx="0" cy="0"/>
          <a:chOff x="0" y="0"/>
          <a:chExt cx="0" cy="0"/>
        </a:xfrm>
      </p:grpSpPr>
      <p:sp>
        <p:nvSpPr>
          <p:cNvPr id="109" name="Google Shape;109;p4"/>
          <p:cNvSpPr txBox="1"/>
          <p:nvPr/>
        </p:nvSpPr>
        <p:spPr>
          <a:xfrm>
            <a:off x="273378" y="1325290"/>
            <a:ext cx="8773207" cy="2123618"/>
          </a:xfrm>
          <a:prstGeom prst="rect">
            <a:avLst/>
          </a:prstGeom>
          <a:noFill/>
          <a:ln>
            <a:noFill/>
          </a:ln>
        </p:spPr>
        <p:txBody>
          <a:bodyPr spcFirstLastPara="1" wrap="square" lIns="91425" tIns="45700" rIns="91425" bIns="45700" anchor="t" anchorCtr="0">
            <a:spAutoFit/>
          </a:bodyPr>
          <a:lstStyle/>
          <a:p>
            <a:pPr fontAlgn="base"/>
            <a:r>
              <a:rPr lang="en-US" sz="2200" b="1" dirty="0">
                <a:latin typeface="Times New Roman" panose="02020603050405020304" pitchFamily="18" charset="0"/>
                <a:cs typeface="Times New Roman" panose="02020603050405020304" pitchFamily="18" charset="0"/>
              </a:rPr>
              <a:t>1. </a:t>
            </a:r>
            <a:r>
              <a:rPr lang="bg-BG" sz="2200" b="1" dirty="0" smtClean="0">
                <a:latin typeface="Times New Roman" panose="02020603050405020304" pitchFamily="18" charset="0"/>
                <a:cs typeface="Times New Roman" panose="02020603050405020304" pitchFamily="18" charset="0"/>
              </a:rPr>
              <a:t>Преди да се погрижите за болен или наранен човек, проверете обстановката и човека. Огледайте обстановката и си изградете първоначално впечатление.</a:t>
            </a:r>
          </a:p>
          <a:p>
            <a:pPr fontAlgn="base"/>
            <a:r>
              <a:rPr lang="bg-BG" sz="2200" dirty="0" smtClean="0">
                <a:latin typeface="Times New Roman" panose="02020603050405020304" pitchFamily="18" charset="0"/>
                <a:cs typeface="Times New Roman" panose="02020603050405020304" pitchFamily="18" charset="0"/>
              </a:rPr>
              <a:t>Обстановката безопасна ли? Какво се е случило? При човека наблюдават ли се животозастрашаващи състояния, като сериозно кървене? Има ли кой друг да окаже помощ?</a:t>
            </a:r>
            <a:endParaRPr lang="en-US" sz="2200" dirty="0">
              <a:latin typeface="Times New Roman" panose="02020603050405020304" pitchFamily="18" charset="0"/>
              <a:cs typeface="Times New Roman" panose="02020603050405020304" pitchFamily="18" charset="0"/>
            </a:endParaRPr>
          </a:p>
        </p:txBody>
      </p:sp>
      <p:sp>
        <p:nvSpPr>
          <p:cNvPr id="110" name="Google Shape;110;p4"/>
          <p:cNvSpPr txBox="1"/>
          <p:nvPr/>
        </p:nvSpPr>
        <p:spPr>
          <a:xfrm>
            <a:off x="1484026" y="432543"/>
            <a:ext cx="6073804" cy="6462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36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0"/>
                  </a:ext>
                </a:extLst>
              </a:rPr>
              <a:t>Справяне със спешен случай</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2" name="Ορθογώνιο 1">
            <a:extLst>
              <a:ext uri="{FF2B5EF4-FFF2-40B4-BE49-F238E27FC236}">
                <a16:creationId xmlns:a16="http://schemas.microsoft.com/office/drawing/2014/main" id="{CD9F6E16-4F70-4724-AF4D-2AABB083B9F7}"/>
              </a:ext>
            </a:extLst>
          </p:cNvPr>
          <p:cNvSpPr/>
          <p:nvPr/>
        </p:nvSpPr>
        <p:spPr>
          <a:xfrm>
            <a:off x="160257" y="3448908"/>
            <a:ext cx="8983743" cy="2800767"/>
          </a:xfrm>
          <a:prstGeom prst="rect">
            <a:avLst/>
          </a:prstGeom>
        </p:spPr>
        <p:txBody>
          <a:bodyPr wrap="square">
            <a:spAutoFit/>
          </a:bodyPr>
          <a:lstStyle/>
          <a:p>
            <a:pPr fontAlgn="base"/>
            <a:r>
              <a:rPr lang="en-US" sz="2200" b="1" dirty="0">
                <a:latin typeface="Times New Roman" panose="02020603050405020304" pitchFamily="18" charset="0"/>
                <a:cs typeface="Times New Roman" panose="02020603050405020304" pitchFamily="18" charset="0"/>
              </a:rPr>
              <a:t>2</a:t>
            </a:r>
            <a:r>
              <a:rPr lang="en-US" sz="2200" b="1" dirty="0" smtClean="0">
                <a:latin typeface="Times New Roman" panose="02020603050405020304" pitchFamily="18" charset="0"/>
                <a:cs typeface="Times New Roman" panose="02020603050405020304" pitchFamily="18" charset="0"/>
              </a:rPr>
              <a:t>.</a:t>
            </a:r>
            <a:r>
              <a:rPr lang="bg-BG" sz="2200" b="1" dirty="0" smtClean="0">
                <a:latin typeface="Times New Roman" panose="02020603050405020304" pitchFamily="18" charset="0"/>
                <a:cs typeface="Times New Roman" panose="02020603050405020304" pitchFamily="18" charset="0"/>
              </a:rPr>
              <a:t> Ако човекът е буден и </a:t>
            </a:r>
            <a:r>
              <a:rPr lang="en-US" sz="2200" b="1" dirty="0" smtClean="0">
                <a:latin typeface="Times New Roman" panose="02020603050405020304" pitchFamily="18" charset="0"/>
                <a:cs typeface="Times New Roman" panose="02020603050405020304" pitchFamily="18" charset="0"/>
              </a:rPr>
              <a:t> </a:t>
            </a:r>
            <a:r>
              <a:rPr lang="bg-BG" sz="2200" b="1" dirty="0" smtClean="0">
                <a:latin typeface="Times New Roman" panose="02020603050405020304" pitchFamily="18" charset="0"/>
                <a:cs typeface="Times New Roman" panose="02020603050405020304" pitchFamily="18" charset="0"/>
              </a:rPr>
              <a:t>реагира и няма сериозно животозастрашаващо кървене:</a:t>
            </a:r>
          </a:p>
          <a:p>
            <a:pPr marL="285750" indent="-285750" fontAlgn="base">
              <a:buFontTx/>
              <a:buChar char="-"/>
            </a:pPr>
            <a:r>
              <a:rPr lang="bg-BG" sz="2200" dirty="0" smtClean="0">
                <a:latin typeface="Times New Roman" panose="02020603050405020304" pitchFamily="18" charset="0"/>
                <a:cs typeface="Times New Roman" panose="02020603050405020304" pitchFamily="18" charset="0"/>
              </a:rPr>
              <a:t>Кажете му името си, какво според вас не е наред с него и какво възнамерявате да направите</a:t>
            </a:r>
          </a:p>
          <a:p>
            <a:pPr marL="285750" indent="-285750" fontAlgn="base">
              <a:buFontTx/>
              <a:buChar char="-"/>
            </a:pPr>
            <a:r>
              <a:rPr lang="bg-BG" sz="2200" dirty="0" smtClean="0">
                <a:latin typeface="Times New Roman" panose="02020603050405020304" pitchFamily="18" charset="0"/>
                <a:cs typeface="Times New Roman" panose="02020603050405020304" pitchFamily="18" charset="0"/>
              </a:rPr>
              <a:t>Обадете се на </a:t>
            </a:r>
            <a:r>
              <a:rPr lang="en-US" sz="2200" dirty="0" smtClean="0">
                <a:latin typeface="Times New Roman" panose="02020603050405020304" pitchFamily="18" charset="0"/>
                <a:cs typeface="Times New Roman" panose="02020603050405020304" pitchFamily="18" charset="0"/>
              </a:rPr>
              <a:t>112 (</a:t>
            </a:r>
            <a:r>
              <a:rPr lang="bg-BG" sz="2200" dirty="0" smtClean="0">
                <a:latin typeface="Times New Roman" panose="02020603050405020304" pitchFamily="18" charset="0"/>
                <a:cs typeface="Times New Roman" panose="02020603050405020304" pitchFamily="18" charset="0"/>
              </a:rPr>
              <a:t>телефонът за спешни случаи във всички държави от ЕС</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marL="285750" indent="-285750" fontAlgn="base">
              <a:buFontTx/>
              <a:buChar char="-"/>
            </a:pPr>
            <a:r>
              <a:rPr lang="bg-BG" sz="2200" dirty="0" smtClean="0">
                <a:latin typeface="Times New Roman" panose="02020603050405020304" pitchFamily="18" charset="0"/>
                <a:cs typeface="Times New Roman" panose="02020603050405020304" pitchFamily="18" charset="0"/>
              </a:rPr>
              <a:t>Говорете със и успокойте наранения човек </a:t>
            </a:r>
          </a:p>
          <a:p>
            <a:pPr marL="285750" indent="-285750" fontAlgn="base">
              <a:buFontTx/>
              <a:buChar char="-"/>
            </a:pPr>
            <a:r>
              <a:rPr lang="bg-BG" sz="2200" dirty="0" smtClean="0">
                <a:latin typeface="Times New Roman" panose="02020603050405020304" pitchFamily="18" charset="0"/>
                <a:cs typeface="Times New Roman" panose="02020603050405020304" pitchFamily="18" charset="0"/>
              </a:rPr>
              <a:t>Прегледайте цялото му тяло</a:t>
            </a:r>
            <a:endParaRPr lang="en-US" sz="2200" dirty="0">
              <a:latin typeface="Times New Roman" panose="02020603050405020304" pitchFamily="18" charset="0"/>
              <a:cs typeface="Times New Roman" panose="02020603050405020304" pitchFamily="18" charset="0"/>
            </a:endParaRPr>
          </a:p>
        </p:txBody>
      </p:sp>
      <p:sp>
        <p:nvSpPr>
          <p:cNvPr id="3" name="Ορθογώνιο 2">
            <a:extLst>
              <a:ext uri="{FF2B5EF4-FFF2-40B4-BE49-F238E27FC236}">
                <a16:creationId xmlns:a16="http://schemas.microsoft.com/office/drawing/2014/main" id="{070AA34D-C50E-4E7D-88CD-04FD91C9838A}"/>
              </a:ext>
            </a:extLst>
          </p:cNvPr>
          <p:cNvSpPr/>
          <p:nvPr/>
        </p:nvSpPr>
        <p:spPr>
          <a:xfrm>
            <a:off x="273378" y="6146036"/>
            <a:ext cx="5987722" cy="523220"/>
          </a:xfrm>
          <a:prstGeom prst="rect">
            <a:avLst/>
          </a:prstGeom>
        </p:spPr>
        <p:txBody>
          <a:bodyPr wrap="square">
            <a:spAutoFit/>
          </a:bodyPr>
          <a:lstStyle/>
          <a:p>
            <a:r>
              <a:rPr lang="en-US" dirty="0">
                <a:hlinkClick r:id="rId4"/>
              </a:rPr>
              <a:t>https://www.redcross.org/take-a-class/first</a:t>
            </a:r>
            <a:r>
              <a:rPr lang="en-US" dirty="0">
                <a:hlinkClick r:id="rId5"/>
              </a:rPr>
              <a:t>-aid/performing-first-aid/first-aid-steps</a:t>
            </a:r>
            <a:endParaRPr lang="el-GR" dirty="0"/>
          </a:p>
        </p:txBody>
      </p:sp>
    </p:spTree>
    <p:extLst>
      <p:ext uri="{BB962C8B-B14F-4D97-AF65-F5344CB8AC3E}">
        <p14:creationId xmlns:p14="http://schemas.microsoft.com/office/powerpoint/2010/main" val="3445316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8"/>
        <p:cNvGrpSpPr/>
        <p:nvPr/>
      </p:nvGrpSpPr>
      <p:grpSpPr>
        <a:xfrm>
          <a:off x="0" y="0"/>
          <a:ext cx="0" cy="0"/>
          <a:chOff x="0" y="0"/>
          <a:chExt cx="0" cy="0"/>
        </a:xfrm>
      </p:grpSpPr>
      <p:sp>
        <p:nvSpPr>
          <p:cNvPr id="109" name="Google Shape;109;p4"/>
          <p:cNvSpPr txBox="1"/>
          <p:nvPr/>
        </p:nvSpPr>
        <p:spPr>
          <a:xfrm>
            <a:off x="265524" y="1376207"/>
            <a:ext cx="8773207" cy="1785064"/>
          </a:xfrm>
          <a:prstGeom prst="rect">
            <a:avLst/>
          </a:prstGeom>
          <a:noFill/>
          <a:ln>
            <a:noFill/>
          </a:ln>
        </p:spPr>
        <p:txBody>
          <a:bodyPr spcFirstLastPara="1" wrap="square" lIns="91425" tIns="45700" rIns="91425" bIns="45700" anchor="t" anchorCtr="0">
            <a:spAutoFit/>
          </a:bodyPr>
          <a:lstStyle/>
          <a:p>
            <a:pPr fontAlgn="base"/>
            <a:r>
              <a:rPr lang="en-US" sz="2200" b="1" dirty="0">
                <a:latin typeface="Times New Roman" panose="02020603050405020304" pitchFamily="18" charset="0"/>
                <a:cs typeface="Times New Roman" panose="02020603050405020304" pitchFamily="18" charset="0"/>
              </a:rPr>
              <a:t>3. </a:t>
            </a:r>
            <a:r>
              <a:rPr lang="bg-BG" sz="2200" b="1" dirty="0" smtClean="0">
                <a:latin typeface="Times New Roman" panose="02020603050405020304" pitchFamily="18" charset="0"/>
                <a:cs typeface="Times New Roman" panose="02020603050405020304" pitchFamily="18" charset="0"/>
              </a:rPr>
              <a:t>Ако човекът не реагира</a:t>
            </a:r>
            <a:r>
              <a:rPr lang="en-US" sz="2200" b="1"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fontAlgn="base"/>
            <a:r>
              <a:rPr lang="bg-BG" sz="2200" dirty="0" smtClean="0">
                <a:latin typeface="Times New Roman" panose="02020603050405020304" pitchFamily="18" charset="0"/>
                <a:cs typeface="Times New Roman" panose="02020603050405020304" pitchFamily="18" charset="0"/>
              </a:rPr>
              <a:t>Викайте, за да му привлечете вниманието – използвайте името му. Ако не получите отговор, потупайте рамото на човека и отново извикайте докато проверявате дали диша нормално в продължение на 5-10 секунди.</a:t>
            </a:r>
          </a:p>
        </p:txBody>
      </p:sp>
      <p:sp>
        <p:nvSpPr>
          <p:cNvPr id="2" name="Ορθογώνιο 1">
            <a:extLst>
              <a:ext uri="{FF2B5EF4-FFF2-40B4-BE49-F238E27FC236}">
                <a16:creationId xmlns:a16="http://schemas.microsoft.com/office/drawing/2014/main" id="{CD9F6E16-4F70-4724-AF4D-2AABB083B9F7}"/>
              </a:ext>
            </a:extLst>
          </p:cNvPr>
          <p:cNvSpPr/>
          <p:nvPr/>
        </p:nvSpPr>
        <p:spPr>
          <a:xfrm>
            <a:off x="160257" y="2991973"/>
            <a:ext cx="8983743" cy="1785104"/>
          </a:xfrm>
          <a:prstGeom prst="rect">
            <a:avLst/>
          </a:prstGeom>
        </p:spPr>
        <p:txBody>
          <a:bodyPr wrap="square">
            <a:spAutoFit/>
          </a:bodyPr>
          <a:lstStyle/>
          <a:p>
            <a:pPr fontAlgn="base"/>
            <a:r>
              <a:rPr lang="en-US" sz="2200" b="1" dirty="0">
                <a:latin typeface="Times New Roman" panose="02020603050405020304" pitchFamily="18" charset="0"/>
                <a:cs typeface="Times New Roman" panose="02020603050405020304" pitchFamily="18" charset="0"/>
              </a:rPr>
              <a:t>4. </a:t>
            </a:r>
            <a:r>
              <a:rPr lang="bg-BG" sz="2200" b="1" dirty="0" smtClean="0">
                <a:latin typeface="Times New Roman" panose="02020603050405020304" pitchFamily="18" charset="0"/>
                <a:cs typeface="Times New Roman" panose="02020603050405020304" pitchFamily="18" charset="0"/>
              </a:rPr>
              <a:t>Ако човекът диша</a:t>
            </a:r>
            <a:r>
              <a:rPr lang="en-US" sz="2200" b="1"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fontAlgn="base"/>
            <a:r>
              <a:rPr lang="en-US" sz="2200" dirty="0" smtClean="0">
                <a:latin typeface="Times New Roman" panose="02020603050405020304" pitchFamily="18" charset="0"/>
                <a:cs typeface="Times New Roman" panose="02020603050405020304" pitchFamily="18" charset="0"/>
              </a:rPr>
              <a:t>-</a:t>
            </a:r>
            <a:r>
              <a:rPr lang="bg-BG" sz="2200" dirty="0" smtClean="0">
                <a:latin typeface="Times New Roman" panose="02020603050405020304" pitchFamily="18" charset="0"/>
                <a:cs typeface="Times New Roman" panose="02020603050405020304" pitchFamily="18" charset="0"/>
              </a:rPr>
              <a:t> Съберете информация като използвате прости въпроси</a:t>
            </a:r>
            <a:r>
              <a:rPr lang="bg-BG" sz="2200" dirty="0">
                <a:latin typeface="Times New Roman" panose="02020603050405020304" pitchFamily="18" charset="0"/>
                <a:cs typeface="Times New Roman" panose="02020603050405020304" pitchFamily="18" charset="0"/>
              </a:rPr>
              <a:t>.</a:t>
            </a:r>
            <a:endParaRPr lang="bg-BG" sz="2200" dirty="0" smtClean="0">
              <a:latin typeface="Times New Roman" panose="02020603050405020304" pitchFamily="18" charset="0"/>
              <a:cs typeface="Times New Roman" panose="02020603050405020304" pitchFamily="18" charset="0"/>
            </a:endParaRPr>
          </a:p>
          <a:p>
            <a:pPr fontAlgn="base"/>
            <a:r>
              <a:rPr lang="bg-BG" sz="2200" dirty="0" smtClean="0">
                <a:latin typeface="Times New Roman" panose="02020603050405020304" pitchFamily="18" charset="0"/>
                <a:cs typeface="Times New Roman" panose="02020603050405020304" pitchFamily="18" charset="0"/>
              </a:rPr>
              <a:t>- Прегледайте цялото му тяло</a:t>
            </a:r>
            <a:r>
              <a:rPr lang="en-US" sz="2200" dirty="0" smtClean="0">
                <a:latin typeface="Times New Roman" panose="02020603050405020304" pitchFamily="18" charset="0"/>
                <a:cs typeface="Times New Roman" panose="02020603050405020304" pitchFamily="18" charset="0"/>
              </a:rPr>
              <a:t>.</a:t>
            </a:r>
            <a:endParaRPr lang="en-US" sz="2200" dirty="0">
              <a:latin typeface="Times New Roman" panose="02020603050405020304" pitchFamily="18" charset="0"/>
              <a:cs typeface="Times New Roman" panose="02020603050405020304" pitchFamily="18" charset="0"/>
            </a:endParaRPr>
          </a:p>
          <a:p>
            <a:pPr fontAlgn="base"/>
            <a:r>
              <a:rPr lang="en-US" sz="2200" dirty="0">
                <a:latin typeface="Times New Roman" panose="02020603050405020304" pitchFamily="18" charset="0"/>
                <a:cs typeface="Times New Roman" panose="02020603050405020304" pitchFamily="18" charset="0"/>
              </a:rPr>
              <a:t>- </a:t>
            </a:r>
            <a:r>
              <a:rPr lang="bg-BG" sz="2200" dirty="0" smtClean="0">
                <a:latin typeface="Times New Roman" panose="02020603050405020304" pitchFamily="18" charset="0"/>
                <a:cs typeface="Times New Roman" panose="02020603050405020304" pitchFamily="18" charset="0"/>
              </a:rPr>
              <a:t>Сложете човека да легне настрани в „позиция за възстановяване“ ако няма видими контузии</a:t>
            </a:r>
          </a:p>
        </p:txBody>
      </p:sp>
      <p:sp>
        <p:nvSpPr>
          <p:cNvPr id="3" name="Ορθογώνιο 2">
            <a:extLst>
              <a:ext uri="{FF2B5EF4-FFF2-40B4-BE49-F238E27FC236}">
                <a16:creationId xmlns:a16="http://schemas.microsoft.com/office/drawing/2014/main" id="{C2DE6F76-4433-4570-8C65-F11696BD1025}"/>
              </a:ext>
            </a:extLst>
          </p:cNvPr>
          <p:cNvSpPr/>
          <p:nvPr/>
        </p:nvSpPr>
        <p:spPr>
          <a:xfrm>
            <a:off x="185396" y="4695365"/>
            <a:ext cx="8501404" cy="1446550"/>
          </a:xfrm>
          <a:prstGeom prst="rect">
            <a:avLst/>
          </a:prstGeom>
        </p:spPr>
        <p:txBody>
          <a:bodyPr wrap="square">
            <a:spAutoFit/>
          </a:bodyPr>
          <a:lstStyle/>
          <a:p>
            <a:pPr fontAlgn="base"/>
            <a:r>
              <a:rPr lang="en-US" sz="2200" b="1" dirty="0">
                <a:solidFill>
                  <a:srgbClr val="333333"/>
                </a:solidFill>
                <a:latin typeface="Times New Roman" panose="02020603050405020304" pitchFamily="18" charset="0"/>
                <a:cs typeface="Times New Roman" panose="02020603050405020304" pitchFamily="18" charset="0"/>
              </a:rPr>
              <a:t>5. </a:t>
            </a:r>
            <a:r>
              <a:rPr lang="bg-BG" sz="2200" b="1" dirty="0" smtClean="0">
                <a:solidFill>
                  <a:srgbClr val="333333"/>
                </a:solidFill>
                <a:latin typeface="Times New Roman" panose="02020603050405020304" pitchFamily="18" charset="0"/>
                <a:cs typeface="Times New Roman" panose="02020603050405020304" pitchFamily="18" charset="0"/>
              </a:rPr>
              <a:t>Ако човекът НЕ диша</a:t>
            </a:r>
            <a:r>
              <a:rPr lang="en-US" sz="2200" b="1" dirty="0" smtClean="0">
                <a:solidFill>
                  <a:srgbClr val="333333"/>
                </a:solidFill>
                <a:latin typeface="Times New Roman" panose="02020603050405020304" pitchFamily="18" charset="0"/>
                <a:cs typeface="Times New Roman" panose="02020603050405020304" pitchFamily="18" charset="0"/>
              </a:rPr>
              <a:t>:</a:t>
            </a:r>
            <a:endParaRPr lang="en-US" sz="2200" dirty="0">
              <a:solidFill>
                <a:srgbClr val="333333"/>
              </a:solidFill>
              <a:latin typeface="Times New Roman" panose="02020603050405020304" pitchFamily="18" charset="0"/>
              <a:cs typeface="Times New Roman" panose="02020603050405020304" pitchFamily="18" charset="0"/>
            </a:endParaRPr>
          </a:p>
          <a:p>
            <a:pPr fontAlgn="base"/>
            <a:r>
              <a:rPr lang="en-US" sz="2200" dirty="0" smtClean="0">
                <a:solidFill>
                  <a:srgbClr val="333333"/>
                </a:solidFill>
                <a:latin typeface="Times New Roman" panose="02020603050405020304" pitchFamily="18" charset="0"/>
                <a:cs typeface="Times New Roman" panose="02020603050405020304" pitchFamily="18" charset="0"/>
              </a:rPr>
              <a:t>-</a:t>
            </a:r>
            <a:r>
              <a:rPr lang="bg-BG" sz="2200" dirty="0" smtClean="0">
                <a:solidFill>
                  <a:srgbClr val="333333"/>
                </a:solidFill>
                <a:latin typeface="Times New Roman" panose="02020603050405020304" pitchFamily="18" charset="0"/>
                <a:cs typeface="Times New Roman" panose="02020603050405020304" pitchFamily="18" charset="0"/>
              </a:rPr>
              <a:t> Сложете човека да легне по гръб върху твърда, плоска повърхност, например на пода</a:t>
            </a:r>
          </a:p>
          <a:p>
            <a:pPr fontAlgn="base"/>
            <a:r>
              <a:rPr lang="en-US" sz="2200" dirty="0" smtClean="0">
                <a:solidFill>
                  <a:srgbClr val="333333"/>
                </a:solidFill>
                <a:latin typeface="Times New Roman" panose="02020603050405020304" pitchFamily="18" charset="0"/>
                <a:cs typeface="Times New Roman" panose="02020603050405020304" pitchFamily="18" charset="0"/>
              </a:rPr>
              <a:t>- </a:t>
            </a:r>
            <a:r>
              <a:rPr lang="bg-BG" sz="2200" dirty="0" smtClean="0">
                <a:solidFill>
                  <a:srgbClr val="333333"/>
                </a:solidFill>
                <a:latin typeface="Times New Roman" panose="02020603050405020304" pitchFamily="18" charset="0"/>
                <a:cs typeface="Times New Roman" panose="02020603050405020304" pitchFamily="18" charset="0"/>
              </a:rPr>
              <a:t>Изчакайте </a:t>
            </a:r>
            <a:r>
              <a:rPr lang="bg-BG" sz="2200" dirty="0">
                <a:solidFill>
                  <a:srgbClr val="333333"/>
                </a:solidFill>
                <a:latin typeface="Times New Roman" panose="02020603050405020304" pitchFamily="18" charset="0"/>
                <a:cs typeface="Times New Roman" panose="02020603050405020304" pitchFamily="18" charset="0"/>
              </a:rPr>
              <a:t>помощ</a:t>
            </a:r>
            <a:endParaRPr lang="en-US" sz="2200" dirty="0">
              <a:solidFill>
                <a:srgbClr val="333333"/>
              </a:solidFill>
              <a:latin typeface="Times New Roman" panose="02020603050405020304" pitchFamily="18" charset="0"/>
              <a:cs typeface="Times New Roman" panose="02020603050405020304" pitchFamily="18" charset="0"/>
            </a:endParaRPr>
          </a:p>
        </p:txBody>
      </p:sp>
      <p:sp>
        <p:nvSpPr>
          <p:cNvPr id="6" name="Ορθογώνιο 5">
            <a:extLst>
              <a:ext uri="{FF2B5EF4-FFF2-40B4-BE49-F238E27FC236}">
                <a16:creationId xmlns:a16="http://schemas.microsoft.com/office/drawing/2014/main" id="{7ED280E4-42E0-4980-BC21-238A97616745}"/>
              </a:ext>
            </a:extLst>
          </p:cNvPr>
          <p:cNvSpPr/>
          <p:nvPr/>
        </p:nvSpPr>
        <p:spPr>
          <a:xfrm>
            <a:off x="160256" y="6060202"/>
            <a:ext cx="5707143" cy="523220"/>
          </a:xfrm>
          <a:prstGeom prst="rect">
            <a:avLst/>
          </a:prstGeom>
        </p:spPr>
        <p:txBody>
          <a:bodyPr wrap="square">
            <a:spAutoFit/>
          </a:bodyPr>
          <a:lstStyle/>
          <a:p>
            <a:r>
              <a:rPr lang="en-US" dirty="0">
                <a:hlinkClick r:id="rId4"/>
              </a:rPr>
              <a:t>https://www.redcross.org/take-a-class/first</a:t>
            </a:r>
            <a:r>
              <a:rPr lang="en-US" dirty="0">
                <a:hlinkClick r:id="rId5"/>
              </a:rPr>
              <a:t>-aid/performing-first-aid/first-aid-steps</a:t>
            </a:r>
            <a:endParaRPr lang="el-GR" dirty="0"/>
          </a:p>
        </p:txBody>
      </p:sp>
      <p:sp>
        <p:nvSpPr>
          <p:cNvPr id="8" name="Google Shape;110;p4"/>
          <p:cNvSpPr txBox="1"/>
          <p:nvPr/>
        </p:nvSpPr>
        <p:spPr>
          <a:xfrm>
            <a:off x="1484026" y="432543"/>
            <a:ext cx="6073804" cy="6462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36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textRoundtripDataId="20"/>
                  </a:ext>
                </a:extLst>
              </a:rPr>
              <a:t>Справяне със спешен случай</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val="3899380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6"/>
        <p:cNvGrpSpPr/>
        <p:nvPr/>
      </p:nvGrpSpPr>
      <p:grpSpPr>
        <a:xfrm>
          <a:off x="0" y="0"/>
          <a:ext cx="0" cy="0"/>
          <a:chOff x="0" y="0"/>
          <a:chExt cx="0" cy="0"/>
        </a:xfrm>
      </p:grpSpPr>
      <p:sp>
        <p:nvSpPr>
          <p:cNvPr id="137" name="Google Shape;137;p8"/>
          <p:cNvSpPr txBox="1"/>
          <p:nvPr/>
        </p:nvSpPr>
        <p:spPr>
          <a:xfrm>
            <a:off x="185396" y="1471186"/>
            <a:ext cx="8773207" cy="4585830"/>
          </a:xfrm>
          <a:prstGeom prst="rect">
            <a:avLst/>
          </a:prstGeom>
          <a:noFill/>
          <a:ln>
            <a:noFill/>
          </a:ln>
        </p:spPr>
        <p:txBody>
          <a:bodyPr spcFirstLastPara="1" wrap="square" lIns="91425" tIns="45700" rIns="91425" bIns="45700" anchor="t" anchorCtr="0">
            <a:spAutoFit/>
          </a:bodyPr>
          <a:lstStyle/>
          <a:p>
            <a:pPr marL="342900" indent="-342900">
              <a:buFont typeface="Wingdings" panose="05000000000000000000" pitchFamily="2" charset="2"/>
              <a:buChar char="§"/>
            </a:pPr>
            <a:r>
              <a:rPr lang="bg-BG" sz="1800" dirty="0" smtClean="0">
                <a:latin typeface="Times New Roman" panose="02020603050405020304" pitchFamily="18" charset="0"/>
                <a:cs typeface="Times New Roman" panose="02020603050405020304" pitchFamily="18" charset="0"/>
              </a:rPr>
              <a:t>Уверете се, че човекът няма нараняване на гръбначния стълб</a:t>
            </a:r>
          </a:p>
          <a:p>
            <a:pPr marL="342900" indent="-342900">
              <a:buFont typeface="Wingdings" panose="05000000000000000000" pitchFamily="2" charset="2"/>
              <a:buChar char="§"/>
            </a:pPr>
            <a:r>
              <a:rPr lang="bg-BG" sz="1800" dirty="0" smtClean="0">
                <a:latin typeface="Times New Roman" panose="02020603050405020304" pitchFamily="18" charset="0"/>
                <a:cs typeface="Times New Roman" panose="02020603050405020304" pitchFamily="18" charset="0"/>
              </a:rPr>
              <a:t>Ако човекът лежи по гръб, застанете на колене отстрани до него.</a:t>
            </a:r>
          </a:p>
          <a:p>
            <a:pPr marL="342900" indent="-342900">
              <a:buFont typeface="Wingdings" panose="05000000000000000000" pitchFamily="2" charset="2"/>
              <a:buChar char="§"/>
            </a:pPr>
            <a:r>
              <a:rPr lang="bg-BG" sz="1800" dirty="0" smtClean="0">
                <a:latin typeface="Times New Roman" panose="02020603050405020304" pitchFamily="18" charset="0"/>
                <a:cs typeface="Times New Roman" panose="02020603050405020304" pitchFamily="18" charset="0"/>
              </a:rPr>
              <a:t>Опънете ръката на човека, която е близко до вас, под прав ъгъл спрямо тялото с обърната нагоре длан.</a:t>
            </a:r>
            <a:endParaRPr lang="en-US" sz="18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bg-BG" sz="1800" dirty="0" smtClean="0">
                <a:latin typeface="Times New Roman" panose="02020603050405020304" pitchFamily="18" charset="0"/>
                <a:cs typeface="Times New Roman" panose="02020603050405020304" pitchFamily="18" charset="0"/>
              </a:rPr>
              <a:t>Хванете другата ръка и я сгънете, така че задната част на дланта да опре бузата, която е близко до вас, и я задръжте в тази позиция. </a:t>
            </a:r>
          </a:p>
          <a:p>
            <a:pPr marL="342900" indent="-342900">
              <a:buFont typeface="Wingdings" panose="05000000000000000000" pitchFamily="2" charset="2"/>
              <a:buChar char="§"/>
            </a:pPr>
            <a:r>
              <a:rPr lang="bg-BG" sz="1800" dirty="0" smtClean="0">
                <a:latin typeface="Times New Roman" panose="02020603050405020304" pitchFamily="18" charset="0"/>
                <a:cs typeface="Times New Roman" panose="02020603050405020304" pitchFamily="18" charset="0"/>
              </a:rPr>
              <a:t>Използвайте свободната си ръка, за да сгънете по-отдалеченото от вас коляно в прав ъгъл.</a:t>
            </a:r>
            <a:endParaRPr lang="en-US" sz="18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bg-BG" sz="1800" dirty="0" smtClean="0">
                <a:latin typeface="Times New Roman" panose="02020603050405020304" pitchFamily="18" charset="0"/>
                <a:cs typeface="Times New Roman" panose="02020603050405020304" pitchFamily="18" charset="0"/>
              </a:rPr>
              <a:t>Внимателно обърнете човека на една страна, като дърпате сгънатото коляно.</a:t>
            </a:r>
            <a:endParaRPr lang="en-US" sz="18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bg-BG" sz="1800" dirty="0" smtClean="0">
                <a:latin typeface="Times New Roman" panose="02020603050405020304" pitchFamily="18" charset="0"/>
                <a:cs typeface="Times New Roman" panose="02020603050405020304" pitchFamily="18" charset="0"/>
              </a:rPr>
              <a:t>Сгънатата му ръка трябва да служи за упора на главата, а опънатата му ръка ще ви попречи да го обърнете прекалено много.</a:t>
            </a:r>
            <a:endParaRPr lang="en-US" sz="18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bg-BG" sz="1800" dirty="0" smtClean="0">
                <a:latin typeface="Times New Roman" panose="02020603050405020304" pitchFamily="18" charset="0"/>
                <a:cs typeface="Times New Roman" panose="02020603050405020304" pitchFamily="18" charset="0"/>
              </a:rPr>
              <a:t>Уверете се, че сгънатият крак е под прав ъгъл.</a:t>
            </a:r>
          </a:p>
          <a:p>
            <a:pPr marL="342900" indent="-342900">
              <a:buFont typeface="Wingdings" panose="05000000000000000000" pitchFamily="2" charset="2"/>
              <a:buChar char="§"/>
            </a:pPr>
            <a:r>
              <a:rPr lang="bg-BG" sz="1800" dirty="0" smtClean="0">
                <a:latin typeface="Times New Roman" panose="02020603050405020304" pitchFamily="18" charset="0"/>
                <a:cs typeface="Times New Roman" panose="02020603050405020304" pitchFamily="18" charset="0"/>
              </a:rPr>
              <a:t>Отворете дихателните му пътища като нежно наклоните главата му назад и повдигнете брадичката; уверете се, че нищо не блокира дихателните пътища.</a:t>
            </a:r>
            <a:endParaRPr lang="bg-BG" sz="18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bg-BG" sz="1800" dirty="0" smtClean="0">
                <a:latin typeface="Times New Roman" panose="02020603050405020304" pitchFamily="18" charset="0"/>
                <a:cs typeface="Times New Roman" panose="02020603050405020304" pitchFamily="18" charset="0"/>
              </a:rPr>
              <a:t>Останете с човека и проследете състоянието му докато пристигне медицинска помощ</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sp>
        <p:nvSpPr>
          <p:cNvPr id="138" name="Google Shape;138;p8"/>
          <p:cNvSpPr txBox="1"/>
          <p:nvPr/>
        </p:nvSpPr>
        <p:spPr>
          <a:xfrm>
            <a:off x="1229193" y="412190"/>
            <a:ext cx="6460761" cy="64629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3600" dirty="0" smtClean="0">
                <a:solidFill>
                  <a:schemeClr val="dk1"/>
                </a:solidFill>
                <a:latin typeface="Times New Roman" panose="02020603050405020304" pitchFamily="18" charset="0"/>
                <a:ea typeface="Calibri"/>
                <a:cs typeface="Times New Roman" panose="02020603050405020304" pitchFamily="18" charset="0"/>
                <a:sym typeface="Calibri"/>
              </a:rPr>
              <a:t>Позиция за възстановяне</a:t>
            </a:r>
            <a:endParaRPr sz="36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2" name="Ορθογώνιο 1">
            <a:extLst>
              <a:ext uri="{FF2B5EF4-FFF2-40B4-BE49-F238E27FC236}">
                <a16:creationId xmlns:a16="http://schemas.microsoft.com/office/drawing/2014/main" id="{BEBDBB36-0A5F-4375-8E8E-03026F4B9154}"/>
              </a:ext>
            </a:extLst>
          </p:cNvPr>
          <p:cNvSpPr/>
          <p:nvPr/>
        </p:nvSpPr>
        <p:spPr>
          <a:xfrm>
            <a:off x="330200" y="6051350"/>
            <a:ext cx="5257800" cy="307777"/>
          </a:xfrm>
          <a:prstGeom prst="rect">
            <a:avLst/>
          </a:prstGeom>
        </p:spPr>
        <p:txBody>
          <a:bodyPr wrap="square">
            <a:spAutoFit/>
          </a:bodyPr>
          <a:lstStyle/>
          <a:p>
            <a:r>
              <a:rPr lang="en-US" dirty="0">
                <a:hlinkClick r:id="rId4"/>
              </a:rPr>
              <a:t>https://www.nhs.uk/conditions/first-aid/recovery-position/</a:t>
            </a:r>
            <a:endParaRPr lang="el-G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3"/>
        <p:cNvGrpSpPr/>
        <p:nvPr/>
      </p:nvGrpSpPr>
      <p:grpSpPr>
        <a:xfrm>
          <a:off x="0" y="0"/>
          <a:ext cx="0" cy="0"/>
          <a:chOff x="0" y="0"/>
          <a:chExt cx="0" cy="0"/>
        </a:xfrm>
      </p:grpSpPr>
      <p:sp>
        <p:nvSpPr>
          <p:cNvPr id="144" name="Google Shape;144;p9"/>
          <p:cNvSpPr/>
          <p:nvPr/>
        </p:nvSpPr>
        <p:spPr>
          <a:xfrm>
            <a:off x="2143552" y="3059709"/>
            <a:ext cx="5598368" cy="369291"/>
          </a:xfrm>
          <a:prstGeom prst="rect">
            <a:avLst/>
          </a:prstGeom>
          <a:noFill/>
          <a:ln>
            <a:noFill/>
          </a:ln>
        </p:spPr>
        <p:txBody>
          <a:bodyPr spcFirstLastPara="1" wrap="square" lIns="91425" tIns="45700" rIns="91425" bIns="45700" anchor="t" anchorCtr="0">
            <a:spAutoFit/>
          </a:bodyPr>
          <a:lstStyle/>
          <a:p>
            <a:pPr lvl="0"/>
            <a:r>
              <a:rPr lang="en-US" sz="1800" dirty="0">
                <a:hlinkClick r:id="rId4"/>
              </a:rPr>
              <a:t>https://www.youtube.com/watch?v=DXafn3jSzGw</a:t>
            </a:r>
            <a:endParaRPr sz="1800" dirty="0">
              <a:solidFill>
                <a:schemeClr val="dk1"/>
              </a:solidFill>
              <a:latin typeface="Calibri"/>
              <a:ea typeface="Calibri"/>
              <a:cs typeface="Calibri"/>
              <a:sym typeface="Calibri"/>
            </a:endParaRPr>
          </a:p>
        </p:txBody>
      </p:sp>
      <p:sp>
        <p:nvSpPr>
          <p:cNvPr id="145" name="Google Shape;145;p9"/>
          <p:cNvSpPr txBox="1"/>
          <p:nvPr/>
        </p:nvSpPr>
        <p:spPr>
          <a:xfrm>
            <a:off x="2006067" y="1844824"/>
            <a:ext cx="6178563" cy="4616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bg-BG" sz="2400" dirty="0" smtClean="0">
                <a:solidFill>
                  <a:schemeClr val="dk1"/>
                </a:solidFill>
                <a:latin typeface="Times New Roman" panose="02020603050405020304" pitchFamily="18" charset="0"/>
                <a:ea typeface="Calibri"/>
                <a:cs typeface="Times New Roman" panose="02020603050405020304" pitchFamily="18" charset="0"/>
                <a:sym typeface="Calibri"/>
              </a:rPr>
              <a:t>Нека изгледаме едно видео за тази позиция</a:t>
            </a: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val="366491953"/>
      </p:ext>
    </p:extLst>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590</TotalTime>
  <Words>2403</Words>
  <Application>Microsoft Office PowerPoint</Application>
  <PresentationFormat>On-screen Show (4:3)</PresentationFormat>
  <Paragraphs>183</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Noto Sans Symbols</vt:lpstr>
      <vt:lpstr>Times New Roman</vt:lpstr>
      <vt:lpstr>Wingdings</vt:lpstr>
      <vt:lpstr>Tema di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RSeneca</dc:creator>
  <cp:lastModifiedBy>Windows User</cp:lastModifiedBy>
  <cp:revision>29</cp:revision>
  <dcterms:created xsi:type="dcterms:W3CDTF">2019-01-04T16:28:11Z</dcterms:created>
  <dcterms:modified xsi:type="dcterms:W3CDTF">2019-12-19T18:24:44Z</dcterms:modified>
</cp:coreProperties>
</file>